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Montserrat SemiBold"/>
      <p:regular r:id="rId38"/>
      <p:bold r:id="rId39"/>
      <p:italic r:id="rId40"/>
      <p:boldItalic r:id="rId41"/>
    </p:embeddedFont>
    <p:embeddedFont>
      <p:font typeface="Montserrat"/>
      <p:regular r:id="rId42"/>
      <p:bold r:id="rId43"/>
      <p:italic r:id="rId44"/>
      <p:boldItalic r:id="rId45"/>
    </p:embeddedFont>
    <p:embeddedFont>
      <p:font typeface="Montserrat Medium"/>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SemiBold-italic.fntdata"/><Relationship Id="rId42" Type="http://schemas.openxmlformats.org/officeDocument/2006/relationships/font" Target="fonts/Montserrat-regular.fntdata"/><Relationship Id="rId41" Type="http://schemas.openxmlformats.org/officeDocument/2006/relationships/font" Target="fonts/MontserratSemiBold-boldItalic.fntdata"/><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MontserratMedium-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MontserratSemiBold-bold.fntdata"/><Relationship Id="rId38" Type="http://schemas.openxmlformats.org/officeDocument/2006/relationships/font" Target="fonts/MontserratSemiBold-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72d9f2892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72d9f2892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We see that only 195 goals were scored in the tournament which we thought was insufficient in training an accurate logistic regression model. </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195 goals would not would not completely represent all sorts of different angles, distances, and/or defensive pressures when a shot is attempted.</a:t>
            </a:r>
            <a:endParaRPr sz="1200">
              <a:solidFill>
                <a:schemeClr val="dk1"/>
              </a:solidFill>
            </a:endParaRPr>
          </a:p>
          <a:p>
            <a:pPr indent="0" lvl="0" marL="0" rtl="0" algn="l">
              <a:lnSpc>
                <a:spcPct val="115000"/>
              </a:lnSpc>
              <a:spcBef>
                <a:spcPts val="1200"/>
              </a:spcBef>
              <a:spcAft>
                <a:spcPts val="0"/>
              </a:spcAft>
              <a:buNone/>
            </a:pPr>
            <a:r>
              <a:rPr lang="en" sz="1200">
                <a:solidFill>
                  <a:schemeClr val="dk1"/>
                </a:solidFill>
              </a:rPr>
              <a:t>Thus, we used an independent training dataset, namely the 2015/2016 Premier League season that has data on all 380 matches played. T</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he total goals scored in this season is 988. This new dataset is from the same source, and so it has the same variables as our World Cup dataset. </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7360985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7360985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We determine the significant predictors by observing their p-values.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shot.body_part.name is a significant predictor. This makes sense since the chance of scoring a goal should depend on how you struck the ball (head,left/right foot).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Not surprising, DistToGoal and location.x are significant predictors since the further you are from goal, the harder it is to score. Surprisingly, location.y and AngleToGoal are not significant predictors. It is also surprising that shot.type.name(Free Kick,Open Play,Penalty) are not significant predictors. For example, we would have expected a penalty chance to greatly increase the chance of scoring.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DefendersInCone are significant predictors for the most part. This makes sense since the amount of defensive pressure should greatly impact scoring chances.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709c1c50b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709c1c50b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Medium"/>
              <a:buChar char="●"/>
            </a:pPr>
            <a:r>
              <a:rPr lang="en" sz="1400">
                <a:solidFill>
                  <a:schemeClr val="dk1"/>
                </a:solidFill>
                <a:latin typeface="Montserrat Medium"/>
                <a:ea typeface="Montserrat Medium"/>
                <a:cs typeface="Montserrat Medium"/>
                <a:sym typeface="Montserrat Medium"/>
              </a:rPr>
              <a:t>Portugal and Netherlands overperformed by the most. They scored a much higher number of goals than our model predicted. See: angle and distance of Portugal’s goals. These are goals that are </a:t>
            </a:r>
            <a:r>
              <a:rPr lang="en" sz="1400" u="sng">
                <a:solidFill>
                  <a:schemeClr val="dk1"/>
                </a:solidFill>
                <a:latin typeface="Montserrat Medium"/>
                <a:ea typeface="Montserrat Medium"/>
                <a:cs typeface="Montserrat Medium"/>
                <a:sym typeface="Montserrat Medium"/>
              </a:rPr>
              <a:t>NOT</a:t>
            </a:r>
            <a:r>
              <a:rPr lang="en" sz="1400">
                <a:solidFill>
                  <a:schemeClr val="dk1"/>
                </a:solidFill>
                <a:latin typeface="Montserrat Medium"/>
                <a:ea typeface="Montserrat Medium"/>
                <a:cs typeface="Montserrat Medium"/>
                <a:sym typeface="Montserrat Medium"/>
              </a:rPr>
              <a:t> expected to go in.</a:t>
            </a:r>
            <a:endParaRPr sz="1400">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 sz="1400">
                <a:solidFill>
                  <a:schemeClr val="dk1"/>
                </a:solidFill>
                <a:latin typeface="Montserrat Medium"/>
                <a:ea typeface="Montserrat Medium"/>
                <a:cs typeface="Montserrat Medium"/>
                <a:sym typeface="Montserrat Medium"/>
              </a:rPr>
              <a:t>Brazil and Canada were the largest underperformers. This could be due to the fact that they created a lot of opportunities, but failed to capitalize. </a:t>
            </a:r>
            <a:endParaRPr sz="14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709c1c50b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c709c1c50b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709c1c50b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709c1c50b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72d9f2892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72d9f2892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333333"/>
                </a:solidFill>
                <a:highlight>
                  <a:srgbClr val="F3F3F3"/>
                </a:highlight>
              </a:rPr>
              <a:t>The coefficients in both models are very similar to each other. Since fixed effect models allow us to control for variables that are constant over time, it seems that these variables are not important for the estimates we’re generating.</a:t>
            </a:r>
            <a:endParaRPr sz="1400">
              <a:solidFill>
                <a:srgbClr val="333333"/>
              </a:solidFill>
              <a:highlight>
                <a:srgbClr val="F3F3F3"/>
              </a:highlight>
            </a:endParaRPr>
          </a:p>
          <a:p>
            <a:pPr indent="0" lvl="0" marL="0" rtl="0" algn="l">
              <a:lnSpc>
                <a:spcPct val="115000"/>
              </a:lnSpc>
              <a:spcBef>
                <a:spcPts val="800"/>
              </a:spcBef>
              <a:spcAft>
                <a:spcPts val="0"/>
              </a:spcAft>
              <a:buClr>
                <a:schemeClr val="dk1"/>
              </a:buClr>
              <a:buSzPts val="1100"/>
              <a:buFont typeface="Arial"/>
              <a:buNone/>
            </a:pPr>
            <a:r>
              <a:t/>
            </a:r>
            <a:endParaRPr sz="1050">
              <a:solidFill>
                <a:srgbClr val="333333"/>
              </a:solidFill>
              <a:highlight>
                <a:srgbClr val="FFFFFF"/>
              </a:highlight>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709c1c50b_8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c709c1c50b_8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c709c1c50b_1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c709c1c50b_1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c709c1c50b_8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c709c1c50b_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709c1c50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709c1c50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709c1c50b_8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709c1c50b_8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709c1c50b_8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709c1c50b_8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709c1c50b_8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c709c1c50b_8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72d9f289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72d9f289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72d9f289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c72d9f289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73609856d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73609856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709c1c50b_1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709c1c50b_1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c709c1c50b_1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c709c1c50b_1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c709c1c50b_1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c709c1c50b_1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709c1c50b_1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709c1c50b_1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709c1c50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709c1c50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709c1c50b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c709c1c50b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c709c1c50b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c709c1c50b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research</a:t>
            </a:r>
            <a:r>
              <a:rPr lang="en"/>
              <a:t> question is important for the following reasons: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b="1" lang="en"/>
              <a:t>Strategic</a:t>
            </a:r>
            <a:r>
              <a:rPr b="1" lang="en"/>
              <a:t> Analysis: </a:t>
            </a:r>
            <a:r>
              <a:rPr lang="en"/>
              <a:t>Analyzing these key determinants can inform a teams strategic decisions. For example, a manager will definitely want to replace inefficient forwards that have an expected goal tally that far exceeds their total goal tally. The same can be said for midfielders as their primary role is passing which is </a:t>
            </a:r>
            <a:r>
              <a:rPr lang="en"/>
              <a:t>arguably</a:t>
            </a:r>
            <a:r>
              <a:rPr lang="en"/>
              <a:t> the most important aspect of the sport.</a:t>
            </a:r>
            <a:endParaRPr/>
          </a:p>
          <a:p>
            <a:pPr indent="-317500" lvl="0" marL="457200" rtl="0" algn="l">
              <a:spcBef>
                <a:spcPts val="0"/>
              </a:spcBef>
              <a:spcAft>
                <a:spcPts val="0"/>
              </a:spcAft>
              <a:buSzPts val="1400"/>
              <a:buAutoNum type="arabicPeriod"/>
            </a:pPr>
            <a:r>
              <a:rPr b="1" lang="en"/>
              <a:t>Performance </a:t>
            </a:r>
            <a:r>
              <a:rPr b="1" lang="en"/>
              <a:t>Analysis</a:t>
            </a:r>
            <a:r>
              <a:rPr b="1" lang="en"/>
              <a:t>: </a:t>
            </a:r>
            <a:r>
              <a:rPr lang="en"/>
              <a:t>Answering</a:t>
            </a:r>
            <a:r>
              <a:rPr lang="en"/>
              <a:t> our research question aids in evaluating the effectiveness of offensive strategies used by teams during high-stakes </a:t>
            </a:r>
            <a:r>
              <a:rPr lang="en"/>
              <a:t>tournaments</a:t>
            </a:r>
            <a:r>
              <a:rPr lang="en"/>
              <a:t> like the FIFA World Cup. Since the tournament was in 2022, we already know which teams were successful. Thus, we can </a:t>
            </a:r>
            <a:r>
              <a:rPr lang="en"/>
              <a:t>determine if expected successful passes, xA’s and xAG’s is enough to predict the winners, or does defense play a large enough role to combat this.</a:t>
            </a:r>
            <a:endParaRPr/>
          </a:p>
          <a:p>
            <a:pPr indent="0" lvl="0" marL="457200" rtl="0" algn="l">
              <a:spcBef>
                <a:spcPts val="0"/>
              </a:spcBef>
              <a:spcAft>
                <a:spcPts val="0"/>
              </a:spcAft>
              <a:buNone/>
            </a:pPr>
            <a:r>
              <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709c1c50b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709c1c50b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72d9f2892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c72d9f289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709c1c50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709c1c50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3F3F3"/>
                </a:highlight>
              </a:rPr>
              <a:t>To see how clinical a team actually is in front of goal, it is important to look at expected goals. </a:t>
            </a:r>
            <a:r>
              <a:rPr lang="en" sz="1200">
                <a:solidFill>
                  <a:srgbClr val="333333"/>
                </a:solidFill>
                <a:highlight>
                  <a:srgbClr val="F3F3F3"/>
                </a:highlight>
              </a:rPr>
              <a:t>For example</a:t>
            </a:r>
            <a:r>
              <a:rPr lang="en" sz="1200">
                <a:solidFill>
                  <a:srgbClr val="333333"/>
                </a:solidFill>
                <a:highlight>
                  <a:srgbClr val="F3F3F3"/>
                </a:highlight>
              </a:rPr>
              <a:t>, France was the top scorer with 16 goals, but if their expected goals was 22, we would say France does not capitalize on their chances. We would say a team excels at finishing if their actual total goals is significantly more than their expected.</a:t>
            </a:r>
            <a:endParaRPr sz="1200">
              <a:solidFill>
                <a:srgbClr val="333333"/>
              </a:solidFill>
              <a:highlight>
                <a:srgbClr val="F3F3F3"/>
              </a:highlight>
            </a:endParaRPr>
          </a:p>
          <a:p>
            <a:pPr indent="0" lvl="0" marL="0" rtl="0" algn="l">
              <a:lnSpc>
                <a:spcPct val="115000"/>
              </a:lnSpc>
              <a:spcBef>
                <a:spcPts val="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c709c1c50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c709c1c50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72d9f289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72d9f289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 Id="rId4" Type="http://schemas.openxmlformats.org/officeDocument/2006/relationships/image" Target="../media/image14.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4741725" y="2160550"/>
            <a:ext cx="4000773" cy="2666524"/>
          </a:xfrm>
          <a:prstGeom prst="rect">
            <a:avLst/>
          </a:prstGeom>
          <a:noFill/>
          <a:ln>
            <a:noFill/>
          </a:ln>
        </p:spPr>
      </p:pic>
      <p:sp>
        <p:nvSpPr>
          <p:cNvPr id="55" name="Google Shape;55;p13"/>
          <p:cNvSpPr txBox="1"/>
          <p:nvPr>
            <p:ph idx="4294967295" type="title"/>
          </p:nvPr>
        </p:nvSpPr>
        <p:spPr>
          <a:xfrm rot="-5400000">
            <a:off x="3343800" y="3295900"/>
            <a:ext cx="27693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920">
                <a:latin typeface="Montserrat Medium"/>
                <a:ea typeface="Montserrat Medium"/>
                <a:cs typeface="Montserrat Medium"/>
                <a:sym typeface="Montserrat Medium"/>
              </a:rPr>
              <a:t>Qatar, location of 2022 World Cup</a:t>
            </a:r>
            <a:endParaRPr i="1" sz="620">
              <a:latin typeface="Montserrat Medium"/>
              <a:ea typeface="Montserrat Medium"/>
              <a:cs typeface="Montserrat Medium"/>
              <a:sym typeface="Montserrat Medium"/>
            </a:endParaRPr>
          </a:p>
        </p:txBody>
      </p:sp>
      <p:sp>
        <p:nvSpPr>
          <p:cNvPr id="56" name="Google Shape;56;p13"/>
          <p:cNvSpPr txBox="1"/>
          <p:nvPr/>
        </p:nvSpPr>
        <p:spPr>
          <a:xfrm>
            <a:off x="3712150" y="2346475"/>
            <a:ext cx="1782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pic>
        <p:nvPicPr>
          <p:cNvPr id="57" name="Google Shape;57;p13"/>
          <p:cNvPicPr preferRelativeResize="0"/>
          <p:nvPr/>
        </p:nvPicPr>
        <p:blipFill rotWithShape="1">
          <a:blip r:embed="rId4">
            <a:alphaModFix/>
          </a:blip>
          <a:srcRect b="4512" l="0" r="0" t="4503"/>
          <a:stretch/>
        </p:blipFill>
        <p:spPr>
          <a:xfrm>
            <a:off x="1030550" y="143175"/>
            <a:ext cx="7082903" cy="1855749"/>
          </a:xfrm>
          <a:prstGeom prst="rect">
            <a:avLst/>
          </a:prstGeom>
          <a:noFill/>
          <a:ln>
            <a:noFill/>
          </a:ln>
        </p:spPr>
      </p:pic>
      <p:pic>
        <p:nvPicPr>
          <p:cNvPr id="58" name="Google Shape;58;p13"/>
          <p:cNvPicPr preferRelativeResize="0"/>
          <p:nvPr/>
        </p:nvPicPr>
        <p:blipFill>
          <a:blip r:embed="rId5">
            <a:alphaModFix/>
          </a:blip>
          <a:stretch>
            <a:fillRect/>
          </a:stretch>
        </p:blipFill>
        <p:spPr>
          <a:xfrm>
            <a:off x="431100" y="2310863"/>
            <a:ext cx="2238325" cy="24686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25" name="Shape 125"/>
        <p:cNvGrpSpPr/>
        <p:nvPr/>
      </p:nvGrpSpPr>
      <p:grpSpPr>
        <a:xfrm>
          <a:off x="0" y="0"/>
          <a:ext cx="0" cy="0"/>
          <a:chOff x="0" y="0"/>
          <a:chExt cx="0" cy="0"/>
        </a:xfrm>
      </p:grpSpPr>
      <p:sp>
        <p:nvSpPr>
          <p:cNvPr id="126" name="Google Shape;126;p22"/>
          <p:cNvSpPr txBox="1"/>
          <p:nvPr>
            <p:ph type="title"/>
          </p:nvPr>
        </p:nvSpPr>
        <p:spPr>
          <a:xfrm>
            <a:off x="316650" y="1051675"/>
            <a:ext cx="85542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Only 195 goals were scored in our tournament, which we thought was insufficient in training an accurate model</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195 goals would not represent all varieties of angles, distances, and/or defensive pressures when a shot is </a:t>
            </a:r>
            <a:r>
              <a:rPr lang="en" sz="1800">
                <a:latin typeface="Montserrat Medium"/>
                <a:ea typeface="Montserrat Medium"/>
                <a:cs typeface="Montserrat Medium"/>
                <a:sym typeface="Montserrat Medium"/>
              </a:rPr>
              <a:t>attempted</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We used an independent dataset, namely the 2015/2016 Premier League season where the total goals scored were 988</a:t>
            </a:r>
            <a:endParaRPr sz="1800">
              <a:latin typeface="Montserrat Medium"/>
              <a:ea typeface="Montserrat Medium"/>
              <a:cs typeface="Montserrat Medium"/>
              <a:sym typeface="Montserrat Medium"/>
            </a:endParaRPr>
          </a:p>
          <a:p>
            <a:pPr indent="0" lvl="0" marL="457200" rtl="0" algn="l">
              <a:spcBef>
                <a:spcPts val="0"/>
              </a:spcBef>
              <a:spcAft>
                <a:spcPts val="0"/>
              </a:spcAft>
              <a:buNone/>
            </a:pPr>
            <a:r>
              <a:t/>
            </a:r>
            <a:endParaRPr sz="1800">
              <a:latin typeface="Montserrat Medium"/>
              <a:ea typeface="Montserrat Medium"/>
              <a:cs typeface="Montserrat Medium"/>
              <a:sym typeface="Montserrat Medium"/>
            </a:endParaRPr>
          </a:p>
          <a:p>
            <a:pPr indent="0" lvl="0" marL="914400" rtl="0" algn="l">
              <a:spcBef>
                <a:spcPts val="0"/>
              </a:spcBef>
              <a:spcAft>
                <a:spcPts val="0"/>
              </a:spcAft>
              <a:buNone/>
            </a:pPr>
            <a:r>
              <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sp>
        <p:nvSpPr>
          <p:cNvPr id="127" name="Google Shape;127;p22"/>
          <p:cNvSpPr txBox="1"/>
          <p:nvPr/>
        </p:nvSpPr>
        <p:spPr>
          <a:xfrm>
            <a:off x="939000" y="159575"/>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Goals</a:t>
            </a:r>
            <a:endParaRPr b="1" sz="3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pic>
        <p:nvPicPr>
          <p:cNvPr id="128" name="Google Shape;128;p22"/>
          <p:cNvPicPr preferRelativeResize="0"/>
          <p:nvPr/>
        </p:nvPicPr>
        <p:blipFill>
          <a:blip r:embed="rId3">
            <a:alphaModFix/>
          </a:blip>
          <a:stretch>
            <a:fillRect/>
          </a:stretch>
        </p:blipFill>
        <p:spPr>
          <a:xfrm>
            <a:off x="593263" y="3704600"/>
            <a:ext cx="7957473" cy="1205975"/>
          </a:xfrm>
          <a:prstGeom prst="rect">
            <a:avLst/>
          </a:prstGeom>
          <a:noFill/>
          <a:ln>
            <a:noFill/>
          </a:ln>
        </p:spPr>
      </p:pic>
      <p:sp>
        <p:nvSpPr>
          <p:cNvPr id="129" name="Google Shape;129;p22"/>
          <p:cNvSpPr/>
          <p:nvPr/>
        </p:nvSpPr>
        <p:spPr>
          <a:xfrm>
            <a:off x="511775" y="3625350"/>
            <a:ext cx="8141100" cy="1366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33" name="Shape 133"/>
        <p:cNvGrpSpPr/>
        <p:nvPr/>
      </p:nvGrpSpPr>
      <p:grpSpPr>
        <a:xfrm>
          <a:off x="0" y="0"/>
          <a:ext cx="0" cy="0"/>
          <a:chOff x="0" y="0"/>
          <a:chExt cx="0" cy="0"/>
        </a:xfrm>
      </p:grpSpPr>
      <p:sp>
        <p:nvSpPr>
          <p:cNvPr id="134" name="Google Shape;134;p23"/>
          <p:cNvSpPr txBox="1"/>
          <p:nvPr>
            <p:ph type="title"/>
          </p:nvPr>
        </p:nvSpPr>
        <p:spPr>
          <a:xfrm>
            <a:off x="316650" y="1051675"/>
            <a:ext cx="8554200" cy="332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sp>
        <p:nvSpPr>
          <p:cNvPr id="135" name="Google Shape;135;p23"/>
          <p:cNvSpPr txBox="1"/>
          <p:nvPr/>
        </p:nvSpPr>
        <p:spPr>
          <a:xfrm>
            <a:off x="939000" y="159575"/>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Goals</a:t>
            </a:r>
            <a:endParaRPr b="1" sz="3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pic>
        <p:nvPicPr>
          <p:cNvPr id="136" name="Google Shape;136;p23"/>
          <p:cNvPicPr preferRelativeResize="0"/>
          <p:nvPr/>
        </p:nvPicPr>
        <p:blipFill>
          <a:blip r:embed="rId3">
            <a:alphaModFix/>
          </a:blip>
          <a:stretch>
            <a:fillRect/>
          </a:stretch>
        </p:blipFill>
        <p:spPr>
          <a:xfrm>
            <a:off x="1641238" y="912425"/>
            <a:ext cx="5861524" cy="3990375"/>
          </a:xfrm>
          <a:prstGeom prst="rect">
            <a:avLst/>
          </a:prstGeom>
          <a:noFill/>
          <a:ln>
            <a:noFill/>
          </a:ln>
        </p:spPr>
      </p:pic>
      <p:sp>
        <p:nvSpPr>
          <p:cNvPr id="137" name="Google Shape;137;p23"/>
          <p:cNvSpPr/>
          <p:nvPr/>
        </p:nvSpPr>
        <p:spPr>
          <a:xfrm>
            <a:off x="1605000" y="877575"/>
            <a:ext cx="5928000" cy="4059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41" name="Shape 141"/>
        <p:cNvGrpSpPr/>
        <p:nvPr/>
      </p:nvGrpSpPr>
      <p:grpSpPr>
        <a:xfrm>
          <a:off x="0" y="0"/>
          <a:ext cx="0" cy="0"/>
          <a:chOff x="0" y="0"/>
          <a:chExt cx="0" cy="0"/>
        </a:xfrm>
      </p:grpSpPr>
      <p:sp>
        <p:nvSpPr>
          <p:cNvPr id="142" name="Google Shape;142;p24"/>
          <p:cNvSpPr txBox="1"/>
          <p:nvPr>
            <p:ph type="title"/>
          </p:nvPr>
        </p:nvSpPr>
        <p:spPr>
          <a:xfrm>
            <a:off x="0" y="1005950"/>
            <a:ext cx="4414500" cy="41376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800">
              <a:latin typeface="Montserrat Medium"/>
              <a:ea typeface="Montserrat Medium"/>
              <a:cs typeface="Montserrat Medium"/>
              <a:sym typeface="Montserrat Medium"/>
            </a:endParaRPr>
          </a:p>
        </p:txBody>
      </p:sp>
      <p:sp>
        <p:nvSpPr>
          <p:cNvPr id="143" name="Google Shape;143;p24"/>
          <p:cNvSpPr txBox="1"/>
          <p:nvPr/>
        </p:nvSpPr>
        <p:spPr>
          <a:xfrm>
            <a:off x="939000" y="159575"/>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Goals</a:t>
            </a:r>
            <a:endParaRPr b="1" sz="3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pic>
        <p:nvPicPr>
          <p:cNvPr id="144" name="Google Shape;144;p24"/>
          <p:cNvPicPr preferRelativeResize="0"/>
          <p:nvPr/>
        </p:nvPicPr>
        <p:blipFill>
          <a:blip r:embed="rId3">
            <a:alphaModFix/>
          </a:blip>
          <a:stretch>
            <a:fillRect/>
          </a:stretch>
        </p:blipFill>
        <p:spPr>
          <a:xfrm>
            <a:off x="4414350" y="1411800"/>
            <a:ext cx="4597201" cy="3269975"/>
          </a:xfrm>
          <a:prstGeom prst="rect">
            <a:avLst/>
          </a:prstGeom>
          <a:noFill/>
          <a:ln>
            <a:noFill/>
          </a:ln>
        </p:spPr>
      </p:pic>
      <p:sp>
        <p:nvSpPr>
          <p:cNvPr id="145" name="Google Shape;145;p24"/>
          <p:cNvSpPr/>
          <p:nvPr/>
        </p:nvSpPr>
        <p:spPr>
          <a:xfrm>
            <a:off x="4356350" y="1330300"/>
            <a:ext cx="4708500" cy="3440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6" name="Google Shape;146;p24"/>
          <p:cNvPicPr preferRelativeResize="0"/>
          <p:nvPr/>
        </p:nvPicPr>
        <p:blipFill>
          <a:blip r:embed="rId4">
            <a:alphaModFix/>
          </a:blip>
          <a:stretch>
            <a:fillRect/>
          </a:stretch>
        </p:blipFill>
        <p:spPr>
          <a:xfrm>
            <a:off x="204163" y="1611622"/>
            <a:ext cx="4006175" cy="1000100"/>
          </a:xfrm>
          <a:prstGeom prst="rect">
            <a:avLst/>
          </a:prstGeom>
          <a:noFill/>
          <a:ln>
            <a:noFill/>
          </a:ln>
        </p:spPr>
      </p:pic>
      <p:pic>
        <p:nvPicPr>
          <p:cNvPr id="147" name="Google Shape;147;p24"/>
          <p:cNvPicPr preferRelativeResize="0"/>
          <p:nvPr/>
        </p:nvPicPr>
        <p:blipFill>
          <a:blip r:embed="rId5">
            <a:alphaModFix/>
          </a:blip>
          <a:stretch>
            <a:fillRect/>
          </a:stretch>
        </p:blipFill>
        <p:spPr>
          <a:xfrm>
            <a:off x="204175" y="3320650"/>
            <a:ext cx="4006151" cy="971892"/>
          </a:xfrm>
          <a:prstGeom prst="rect">
            <a:avLst/>
          </a:prstGeom>
          <a:noFill/>
          <a:ln>
            <a:noFill/>
          </a:ln>
        </p:spPr>
      </p:pic>
      <p:sp>
        <p:nvSpPr>
          <p:cNvPr id="148" name="Google Shape;148;p24"/>
          <p:cNvSpPr/>
          <p:nvPr/>
        </p:nvSpPr>
        <p:spPr>
          <a:xfrm>
            <a:off x="143900" y="1462250"/>
            <a:ext cx="4104300" cy="3004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52" name="Shape 152"/>
        <p:cNvGrpSpPr/>
        <p:nvPr/>
      </p:nvGrpSpPr>
      <p:grpSpPr>
        <a:xfrm>
          <a:off x="0" y="0"/>
          <a:ext cx="0" cy="0"/>
          <a:chOff x="0" y="0"/>
          <a:chExt cx="0" cy="0"/>
        </a:xfrm>
      </p:grpSpPr>
      <p:sp>
        <p:nvSpPr>
          <p:cNvPr id="153" name="Google Shape;153;p25"/>
          <p:cNvSpPr txBox="1"/>
          <p:nvPr/>
        </p:nvSpPr>
        <p:spPr>
          <a:xfrm>
            <a:off x="247850" y="159575"/>
            <a:ext cx="8694000" cy="12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xG Top </a:t>
            </a:r>
            <a:r>
              <a:rPr b="1" lang="en" sz="3600">
                <a:solidFill>
                  <a:schemeClr val="dk1"/>
                </a:solidFill>
                <a:latin typeface="Montserrat"/>
                <a:ea typeface="Montserrat"/>
                <a:cs typeface="Montserrat"/>
                <a:sym typeface="Montserrat"/>
              </a:rPr>
              <a:t>Overperformers: </a:t>
            </a:r>
            <a:r>
              <a:rPr b="1" lang="en" sz="3600">
                <a:solidFill>
                  <a:schemeClr val="dk1"/>
                </a:solidFill>
                <a:latin typeface="Montserrat"/>
                <a:ea typeface="Montserrat"/>
                <a:cs typeface="Montserrat"/>
                <a:sym typeface="Montserrat"/>
              </a:rPr>
              <a:t>Portugal </a:t>
            </a:r>
            <a:br>
              <a:rPr b="1" lang="en" sz="3600">
                <a:solidFill>
                  <a:schemeClr val="dk1"/>
                </a:solidFill>
                <a:latin typeface="Montserrat"/>
                <a:ea typeface="Montserrat"/>
                <a:cs typeface="Montserrat"/>
                <a:sym typeface="Montserrat"/>
              </a:rPr>
            </a:br>
            <a:r>
              <a:rPr b="1" lang="en" sz="3600">
                <a:solidFill>
                  <a:schemeClr val="dk1"/>
                </a:solidFill>
                <a:latin typeface="Montserrat"/>
                <a:ea typeface="Montserrat"/>
                <a:cs typeface="Montserrat"/>
                <a:sym typeface="Montserrat"/>
              </a:rPr>
              <a:t>&amp; Netherlands </a:t>
            </a:r>
            <a:endParaRPr b="1" sz="3600">
              <a:solidFill>
                <a:schemeClr val="dk1"/>
              </a:solidFill>
              <a:latin typeface="Montserrat"/>
              <a:ea typeface="Montserrat"/>
              <a:cs typeface="Montserrat"/>
              <a:sym typeface="Montserrat"/>
            </a:endParaRPr>
          </a:p>
        </p:txBody>
      </p:sp>
      <p:sp>
        <p:nvSpPr>
          <p:cNvPr id="154" name="Google Shape;154;p25"/>
          <p:cNvSpPr txBox="1"/>
          <p:nvPr>
            <p:ph type="title"/>
          </p:nvPr>
        </p:nvSpPr>
        <p:spPr>
          <a:xfrm>
            <a:off x="3722500" y="1517250"/>
            <a:ext cx="1710600" cy="10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1220">
                <a:latin typeface="Montserrat Medium"/>
                <a:ea typeface="Montserrat Medium"/>
                <a:cs typeface="Montserrat Medium"/>
                <a:sym typeface="Montserrat Medium"/>
              </a:rPr>
              <a:t>Netherlands -</a:t>
            </a:r>
            <a:endParaRPr i="1" sz="1220">
              <a:latin typeface="Montserrat Medium"/>
              <a:ea typeface="Montserrat Medium"/>
              <a:cs typeface="Montserrat Medium"/>
              <a:sym typeface="Montserrat Medium"/>
            </a:endParaRPr>
          </a:p>
          <a:p>
            <a:pPr indent="0" lvl="0" marL="0" rtl="0" algn="l">
              <a:spcBef>
                <a:spcPts val="0"/>
              </a:spcBef>
              <a:spcAft>
                <a:spcPts val="0"/>
              </a:spcAft>
              <a:buSzPts val="990"/>
              <a:buNone/>
            </a:pPr>
            <a:r>
              <a:rPr i="1" lang="en" sz="1220">
                <a:latin typeface="Montserrat Medium"/>
                <a:ea typeface="Montserrat Medium"/>
                <a:cs typeface="Montserrat Medium"/>
                <a:sym typeface="Montserrat Medium"/>
              </a:rPr>
              <a:t>Total Goals = 10</a:t>
            </a:r>
            <a:endParaRPr i="1" sz="1220">
              <a:latin typeface="Montserrat Medium"/>
              <a:ea typeface="Montserrat Medium"/>
              <a:cs typeface="Montserrat Medium"/>
              <a:sym typeface="Montserrat Medium"/>
            </a:endParaRPr>
          </a:p>
          <a:p>
            <a:pPr indent="0" lvl="0" marL="0" rtl="0" algn="l">
              <a:spcBef>
                <a:spcPts val="0"/>
              </a:spcBef>
              <a:spcAft>
                <a:spcPts val="0"/>
              </a:spcAft>
              <a:buSzPts val="990"/>
              <a:buNone/>
            </a:pPr>
            <a:r>
              <a:rPr i="1" lang="en" sz="1220">
                <a:latin typeface="Montserrat Medium"/>
                <a:ea typeface="Montserrat Medium"/>
                <a:cs typeface="Montserrat Medium"/>
                <a:sym typeface="Montserrat Medium"/>
              </a:rPr>
              <a:t>xG = 5.46</a:t>
            </a:r>
            <a:endParaRPr i="1" sz="1220">
              <a:latin typeface="Montserrat Medium"/>
              <a:ea typeface="Montserrat Medium"/>
              <a:cs typeface="Montserrat Medium"/>
              <a:sym typeface="Montserrat Medium"/>
            </a:endParaRPr>
          </a:p>
          <a:p>
            <a:pPr indent="0" lvl="0" marL="0" rtl="0" algn="l">
              <a:spcBef>
                <a:spcPts val="0"/>
              </a:spcBef>
              <a:spcAft>
                <a:spcPts val="0"/>
              </a:spcAft>
              <a:buSzPts val="990"/>
              <a:buNone/>
            </a:pPr>
            <a:r>
              <a:rPr i="1" lang="en" sz="1220">
                <a:latin typeface="Montserrat Medium"/>
                <a:ea typeface="Montserrat Medium"/>
                <a:cs typeface="Montserrat Medium"/>
                <a:sym typeface="Montserrat Medium"/>
              </a:rPr>
              <a:t>Overperformed by</a:t>
            </a:r>
            <a:br>
              <a:rPr i="1" lang="en" sz="1220">
                <a:latin typeface="Montserrat Medium"/>
                <a:ea typeface="Montserrat Medium"/>
                <a:cs typeface="Montserrat Medium"/>
                <a:sym typeface="Montserrat Medium"/>
              </a:rPr>
            </a:br>
            <a:r>
              <a:rPr i="1" lang="en" sz="1220" u="sng">
                <a:latin typeface="Montserrat Medium"/>
                <a:ea typeface="Montserrat Medium"/>
                <a:cs typeface="Montserrat Medium"/>
                <a:sym typeface="Montserrat Medium"/>
              </a:rPr>
              <a:t>4.54 goals</a:t>
            </a:r>
            <a:br>
              <a:rPr i="1" lang="en" sz="1220">
                <a:latin typeface="Montserrat Medium"/>
                <a:ea typeface="Montserrat Medium"/>
                <a:cs typeface="Montserrat Medium"/>
                <a:sym typeface="Montserrat Medium"/>
              </a:rPr>
            </a:br>
            <a:endParaRPr i="1" sz="1220">
              <a:latin typeface="Montserrat Medium"/>
              <a:ea typeface="Montserrat Medium"/>
              <a:cs typeface="Montserrat Medium"/>
              <a:sym typeface="Montserrat Medium"/>
            </a:endParaRPr>
          </a:p>
        </p:txBody>
      </p:sp>
      <p:sp>
        <p:nvSpPr>
          <p:cNvPr id="155" name="Google Shape;155;p25"/>
          <p:cNvSpPr/>
          <p:nvPr/>
        </p:nvSpPr>
        <p:spPr>
          <a:xfrm>
            <a:off x="3812450" y="2609150"/>
            <a:ext cx="648900" cy="1680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5"/>
          <p:cNvSpPr txBox="1"/>
          <p:nvPr>
            <p:ph type="title"/>
          </p:nvPr>
        </p:nvSpPr>
        <p:spPr>
          <a:xfrm>
            <a:off x="3585525" y="3593875"/>
            <a:ext cx="1710600" cy="1317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SzPts val="990"/>
              <a:buNone/>
            </a:pPr>
            <a:r>
              <a:rPr i="1" lang="en" sz="1220" u="sng">
                <a:latin typeface="Montserrat Medium"/>
                <a:ea typeface="Montserrat Medium"/>
                <a:cs typeface="Montserrat Medium"/>
                <a:sym typeface="Montserrat Medium"/>
              </a:rPr>
              <a:t>Top Overpeformer</a:t>
            </a:r>
            <a:r>
              <a:rPr i="1" lang="en" sz="1220">
                <a:latin typeface="Montserrat Medium"/>
                <a:ea typeface="Montserrat Medium"/>
                <a:cs typeface="Montserrat Medium"/>
                <a:sym typeface="Montserrat Medium"/>
              </a:rPr>
              <a:t>: Portugal </a:t>
            </a:r>
            <a:r>
              <a:rPr i="1" lang="en" sz="1220">
                <a:latin typeface="Montserrat Medium"/>
                <a:ea typeface="Montserrat Medium"/>
                <a:cs typeface="Montserrat Medium"/>
                <a:sym typeface="Montserrat Medium"/>
              </a:rPr>
              <a:t>-</a:t>
            </a:r>
            <a:endParaRPr i="1" sz="1220">
              <a:latin typeface="Montserrat Medium"/>
              <a:ea typeface="Montserrat Medium"/>
              <a:cs typeface="Montserrat Medium"/>
              <a:sym typeface="Montserrat Medium"/>
            </a:endParaRPr>
          </a:p>
          <a:p>
            <a:pPr indent="0" lvl="0" marL="0" rtl="0" algn="r">
              <a:spcBef>
                <a:spcPts val="0"/>
              </a:spcBef>
              <a:spcAft>
                <a:spcPts val="0"/>
              </a:spcAft>
              <a:buSzPts val="990"/>
              <a:buNone/>
            </a:pPr>
            <a:r>
              <a:rPr i="1" lang="en" sz="1220">
                <a:latin typeface="Montserrat Medium"/>
                <a:ea typeface="Montserrat Medium"/>
                <a:cs typeface="Montserrat Medium"/>
                <a:sym typeface="Montserrat Medium"/>
              </a:rPr>
              <a:t>Total Goals = 12</a:t>
            </a:r>
            <a:endParaRPr i="1" sz="1220">
              <a:latin typeface="Montserrat Medium"/>
              <a:ea typeface="Montserrat Medium"/>
              <a:cs typeface="Montserrat Medium"/>
              <a:sym typeface="Montserrat Medium"/>
            </a:endParaRPr>
          </a:p>
          <a:p>
            <a:pPr indent="0" lvl="0" marL="0" rtl="0" algn="r">
              <a:spcBef>
                <a:spcPts val="0"/>
              </a:spcBef>
              <a:spcAft>
                <a:spcPts val="0"/>
              </a:spcAft>
              <a:buSzPts val="990"/>
              <a:buNone/>
            </a:pPr>
            <a:r>
              <a:rPr i="1" lang="en" sz="1220">
                <a:latin typeface="Montserrat Medium"/>
                <a:ea typeface="Montserrat Medium"/>
                <a:cs typeface="Montserrat Medium"/>
                <a:sym typeface="Montserrat Medium"/>
              </a:rPr>
              <a:t>xG = 7.1</a:t>
            </a:r>
            <a:endParaRPr i="1" sz="1220">
              <a:latin typeface="Montserrat Medium"/>
              <a:ea typeface="Montserrat Medium"/>
              <a:cs typeface="Montserrat Medium"/>
              <a:sym typeface="Montserrat Medium"/>
            </a:endParaRPr>
          </a:p>
          <a:p>
            <a:pPr indent="0" lvl="0" marL="0" rtl="0" algn="r">
              <a:spcBef>
                <a:spcPts val="0"/>
              </a:spcBef>
              <a:spcAft>
                <a:spcPts val="0"/>
              </a:spcAft>
              <a:buSzPts val="990"/>
              <a:buNone/>
            </a:pPr>
            <a:r>
              <a:rPr i="1" lang="en" sz="1220">
                <a:latin typeface="Montserrat Medium"/>
                <a:ea typeface="Montserrat Medium"/>
                <a:cs typeface="Montserrat Medium"/>
                <a:sym typeface="Montserrat Medium"/>
              </a:rPr>
              <a:t>Overperformed by</a:t>
            </a:r>
            <a:br>
              <a:rPr i="1" lang="en" sz="1220">
                <a:latin typeface="Montserrat Medium"/>
                <a:ea typeface="Montserrat Medium"/>
                <a:cs typeface="Montserrat Medium"/>
                <a:sym typeface="Montserrat Medium"/>
              </a:rPr>
            </a:br>
            <a:r>
              <a:rPr i="1" lang="en" sz="1220" u="sng">
                <a:latin typeface="Montserrat Medium"/>
                <a:ea typeface="Montserrat Medium"/>
                <a:cs typeface="Montserrat Medium"/>
                <a:sym typeface="Montserrat Medium"/>
              </a:rPr>
              <a:t>4.9 goals</a:t>
            </a:r>
            <a:br>
              <a:rPr i="1" lang="en" sz="1220">
                <a:latin typeface="Montserrat Medium"/>
                <a:ea typeface="Montserrat Medium"/>
                <a:cs typeface="Montserrat Medium"/>
                <a:sym typeface="Montserrat Medium"/>
              </a:rPr>
            </a:br>
            <a:r>
              <a:rPr i="1" lang="en" sz="1220">
                <a:latin typeface="Montserrat Medium"/>
                <a:ea typeface="Montserrat Medium"/>
                <a:cs typeface="Montserrat Medium"/>
                <a:sym typeface="Montserrat Medium"/>
              </a:rPr>
              <a:t>	</a:t>
            </a:r>
            <a:endParaRPr i="1" sz="1220">
              <a:latin typeface="Montserrat Medium"/>
              <a:ea typeface="Montserrat Medium"/>
              <a:cs typeface="Montserrat Medium"/>
              <a:sym typeface="Montserrat Medium"/>
            </a:endParaRPr>
          </a:p>
          <a:p>
            <a:pPr indent="0" lvl="0" marL="0" rtl="0" algn="r">
              <a:spcBef>
                <a:spcPts val="0"/>
              </a:spcBef>
              <a:spcAft>
                <a:spcPts val="0"/>
              </a:spcAft>
              <a:buSzPts val="990"/>
              <a:buNone/>
            </a:pPr>
            <a:r>
              <a:t/>
            </a:r>
            <a:endParaRPr i="1" sz="1220">
              <a:latin typeface="Montserrat Medium"/>
              <a:ea typeface="Montserrat Medium"/>
              <a:cs typeface="Montserrat Medium"/>
              <a:sym typeface="Montserrat Medium"/>
            </a:endParaRPr>
          </a:p>
        </p:txBody>
      </p:sp>
      <p:sp>
        <p:nvSpPr>
          <p:cNvPr id="157" name="Google Shape;157;p25"/>
          <p:cNvSpPr/>
          <p:nvPr/>
        </p:nvSpPr>
        <p:spPr>
          <a:xfrm flipH="1">
            <a:off x="4572000" y="3495725"/>
            <a:ext cx="648900" cy="1680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8" name="Google Shape;158;p25"/>
          <p:cNvPicPr preferRelativeResize="0"/>
          <p:nvPr/>
        </p:nvPicPr>
        <p:blipFill>
          <a:blip r:embed="rId3">
            <a:alphaModFix/>
          </a:blip>
          <a:stretch>
            <a:fillRect/>
          </a:stretch>
        </p:blipFill>
        <p:spPr>
          <a:xfrm>
            <a:off x="128975" y="1503838"/>
            <a:ext cx="3417701" cy="3255436"/>
          </a:xfrm>
          <a:prstGeom prst="rect">
            <a:avLst/>
          </a:prstGeom>
          <a:noFill/>
          <a:ln>
            <a:noFill/>
          </a:ln>
        </p:spPr>
      </p:pic>
      <p:pic>
        <p:nvPicPr>
          <p:cNvPr id="159" name="Google Shape;159;p25"/>
          <p:cNvPicPr preferRelativeResize="0"/>
          <p:nvPr/>
        </p:nvPicPr>
        <p:blipFill>
          <a:blip r:embed="rId4">
            <a:alphaModFix/>
          </a:blip>
          <a:stretch>
            <a:fillRect/>
          </a:stretch>
        </p:blipFill>
        <p:spPr>
          <a:xfrm>
            <a:off x="5608925" y="1517250"/>
            <a:ext cx="3379481" cy="3228600"/>
          </a:xfrm>
          <a:prstGeom prst="rect">
            <a:avLst/>
          </a:prstGeom>
          <a:noFill/>
          <a:ln>
            <a:noFill/>
          </a:ln>
        </p:spPr>
      </p:pic>
      <p:sp>
        <p:nvSpPr>
          <p:cNvPr id="160" name="Google Shape;160;p25"/>
          <p:cNvSpPr/>
          <p:nvPr/>
        </p:nvSpPr>
        <p:spPr>
          <a:xfrm>
            <a:off x="5628275" y="1524600"/>
            <a:ext cx="3360000" cy="321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64" name="Shape 164"/>
        <p:cNvGrpSpPr/>
        <p:nvPr/>
      </p:nvGrpSpPr>
      <p:grpSpPr>
        <a:xfrm>
          <a:off x="0" y="0"/>
          <a:ext cx="0" cy="0"/>
          <a:chOff x="0" y="0"/>
          <a:chExt cx="0" cy="0"/>
        </a:xfrm>
      </p:grpSpPr>
      <p:sp>
        <p:nvSpPr>
          <p:cNvPr id="165" name="Google Shape;165;p26"/>
          <p:cNvSpPr txBox="1"/>
          <p:nvPr/>
        </p:nvSpPr>
        <p:spPr>
          <a:xfrm>
            <a:off x="247850" y="159575"/>
            <a:ext cx="8694000" cy="12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xG Top Underperformers: Brazil </a:t>
            </a:r>
            <a:endParaRPr b="1" sz="3600">
              <a:solidFill>
                <a:schemeClr val="dk1"/>
              </a:solidFill>
              <a:latin typeface="Montserrat"/>
              <a:ea typeface="Montserrat"/>
              <a:cs typeface="Montserrat"/>
              <a:sym typeface="Montserrat"/>
            </a:endParaRPr>
          </a:p>
        </p:txBody>
      </p:sp>
      <p:pic>
        <p:nvPicPr>
          <p:cNvPr id="166" name="Google Shape;166;p26"/>
          <p:cNvPicPr preferRelativeResize="0"/>
          <p:nvPr/>
        </p:nvPicPr>
        <p:blipFill>
          <a:blip r:embed="rId3">
            <a:alphaModFix/>
          </a:blip>
          <a:stretch>
            <a:fillRect/>
          </a:stretch>
        </p:blipFill>
        <p:spPr>
          <a:xfrm>
            <a:off x="247850" y="1409975"/>
            <a:ext cx="3438800" cy="3274549"/>
          </a:xfrm>
          <a:prstGeom prst="rect">
            <a:avLst/>
          </a:prstGeom>
          <a:noFill/>
          <a:ln>
            <a:noFill/>
          </a:ln>
        </p:spPr>
      </p:pic>
      <p:sp>
        <p:nvSpPr>
          <p:cNvPr id="167" name="Google Shape;167;p26"/>
          <p:cNvSpPr txBox="1"/>
          <p:nvPr>
            <p:ph type="title"/>
          </p:nvPr>
        </p:nvSpPr>
        <p:spPr>
          <a:xfrm>
            <a:off x="3716700" y="1409975"/>
            <a:ext cx="1864500" cy="13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1220">
                <a:latin typeface="Montserrat Medium"/>
                <a:ea typeface="Montserrat Medium"/>
                <a:cs typeface="Montserrat Medium"/>
                <a:sym typeface="Montserrat Medium"/>
              </a:rPr>
              <a:t>Top Underperformer:</a:t>
            </a:r>
            <a:endParaRPr i="1" sz="1220">
              <a:latin typeface="Montserrat Medium"/>
              <a:ea typeface="Montserrat Medium"/>
              <a:cs typeface="Montserrat Medium"/>
              <a:sym typeface="Montserrat Medium"/>
            </a:endParaRPr>
          </a:p>
          <a:p>
            <a:pPr indent="0" lvl="0" marL="0" rtl="0" algn="l">
              <a:spcBef>
                <a:spcPts val="0"/>
              </a:spcBef>
              <a:spcAft>
                <a:spcPts val="0"/>
              </a:spcAft>
              <a:buSzPts val="990"/>
              <a:buNone/>
            </a:pPr>
            <a:r>
              <a:rPr i="1" lang="en" sz="1220">
                <a:latin typeface="Montserrat Medium"/>
                <a:ea typeface="Montserrat Medium"/>
                <a:cs typeface="Montserrat Medium"/>
                <a:sym typeface="Montserrat Medium"/>
              </a:rPr>
              <a:t>Brazil - </a:t>
            </a:r>
            <a:endParaRPr i="1" sz="1220">
              <a:latin typeface="Montserrat Medium"/>
              <a:ea typeface="Montserrat Medium"/>
              <a:cs typeface="Montserrat Medium"/>
              <a:sym typeface="Montserrat Medium"/>
            </a:endParaRPr>
          </a:p>
          <a:p>
            <a:pPr indent="0" lvl="0" marL="0" rtl="0" algn="l">
              <a:spcBef>
                <a:spcPts val="0"/>
              </a:spcBef>
              <a:spcAft>
                <a:spcPts val="0"/>
              </a:spcAft>
              <a:buSzPts val="990"/>
              <a:buNone/>
            </a:pPr>
            <a:r>
              <a:rPr i="1" lang="en" sz="1220">
                <a:latin typeface="Montserrat Medium"/>
                <a:ea typeface="Montserrat Medium"/>
                <a:cs typeface="Montserrat Medium"/>
                <a:sym typeface="Montserrat Medium"/>
              </a:rPr>
              <a:t>Total Goals = 8</a:t>
            </a:r>
            <a:endParaRPr i="1" sz="1220">
              <a:latin typeface="Montserrat Medium"/>
              <a:ea typeface="Montserrat Medium"/>
              <a:cs typeface="Montserrat Medium"/>
              <a:sym typeface="Montserrat Medium"/>
            </a:endParaRPr>
          </a:p>
          <a:p>
            <a:pPr indent="0" lvl="0" marL="0" rtl="0" algn="l">
              <a:spcBef>
                <a:spcPts val="0"/>
              </a:spcBef>
              <a:spcAft>
                <a:spcPts val="0"/>
              </a:spcAft>
              <a:buSzPts val="990"/>
              <a:buNone/>
            </a:pPr>
            <a:r>
              <a:rPr i="1" lang="en" sz="1220">
                <a:latin typeface="Montserrat Medium"/>
                <a:ea typeface="Montserrat Medium"/>
                <a:cs typeface="Montserrat Medium"/>
                <a:sym typeface="Montserrat Medium"/>
              </a:rPr>
              <a:t>xG = 12.01</a:t>
            </a:r>
            <a:endParaRPr i="1" sz="1220">
              <a:latin typeface="Montserrat Medium"/>
              <a:ea typeface="Montserrat Medium"/>
              <a:cs typeface="Montserrat Medium"/>
              <a:sym typeface="Montserrat Medium"/>
            </a:endParaRPr>
          </a:p>
          <a:p>
            <a:pPr indent="0" lvl="0" marL="0" rtl="0" algn="l">
              <a:spcBef>
                <a:spcPts val="0"/>
              </a:spcBef>
              <a:spcAft>
                <a:spcPts val="0"/>
              </a:spcAft>
              <a:buSzPts val="990"/>
              <a:buNone/>
            </a:pPr>
            <a:r>
              <a:rPr i="1" lang="en" sz="1220">
                <a:latin typeface="Montserrat Medium"/>
                <a:ea typeface="Montserrat Medium"/>
                <a:cs typeface="Montserrat Medium"/>
                <a:sym typeface="Montserrat Medium"/>
              </a:rPr>
              <a:t>Underperformed by</a:t>
            </a:r>
            <a:br>
              <a:rPr i="1" lang="en" sz="1220">
                <a:latin typeface="Montserrat Medium"/>
                <a:ea typeface="Montserrat Medium"/>
                <a:cs typeface="Montserrat Medium"/>
                <a:sym typeface="Montserrat Medium"/>
              </a:rPr>
            </a:br>
            <a:r>
              <a:rPr i="1" lang="en" sz="1220" u="sng">
                <a:latin typeface="Montserrat Medium"/>
                <a:ea typeface="Montserrat Medium"/>
                <a:cs typeface="Montserrat Medium"/>
                <a:sym typeface="Montserrat Medium"/>
              </a:rPr>
              <a:t>4.01 goals</a:t>
            </a:r>
            <a:br>
              <a:rPr i="1" lang="en" sz="1220">
                <a:latin typeface="Montserrat Medium"/>
                <a:ea typeface="Montserrat Medium"/>
                <a:cs typeface="Montserrat Medium"/>
                <a:sym typeface="Montserrat Medium"/>
              </a:rPr>
            </a:br>
            <a:endParaRPr i="1" sz="1220">
              <a:latin typeface="Montserrat Medium"/>
              <a:ea typeface="Montserrat Medium"/>
              <a:cs typeface="Montserrat Medium"/>
              <a:sym typeface="Montserrat Medium"/>
            </a:endParaRPr>
          </a:p>
        </p:txBody>
      </p:sp>
      <p:sp>
        <p:nvSpPr>
          <p:cNvPr id="168" name="Google Shape;168;p26"/>
          <p:cNvSpPr/>
          <p:nvPr/>
        </p:nvSpPr>
        <p:spPr>
          <a:xfrm>
            <a:off x="3802275" y="2687125"/>
            <a:ext cx="648900" cy="1680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 name="Google Shape;169;p26"/>
          <p:cNvSpPr/>
          <p:nvPr/>
        </p:nvSpPr>
        <p:spPr>
          <a:xfrm>
            <a:off x="248350" y="1409975"/>
            <a:ext cx="3438900" cy="3273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 name="Google Shape;170;p26"/>
          <p:cNvSpPr txBox="1"/>
          <p:nvPr>
            <p:ph type="title"/>
          </p:nvPr>
        </p:nvSpPr>
        <p:spPr>
          <a:xfrm>
            <a:off x="5476875" y="877300"/>
            <a:ext cx="3421500" cy="3229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sz="1800">
              <a:latin typeface="Montserrat Medium"/>
              <a:ea typeface="Montserrat Medium"/>
              <a:cs typeface="Montserrat Medium"/>
              <a:sym typeface="Montserrat Medium"/>
            </a:endParaRPr>
          </a:p>
          <a:p>
            <a:pPr indent="-331470" lvl="0" marL="457200" rtl="0" algn="l">
              <a:spcBef>
                <a:spcPts val="0"/>
              </a:spcBef>
              <a:spcAft>
                <a:spcPts val="0"/>
              </a:spcAft>
              <a:buSzPct val="100000"/>
              <a:buFont typeface="Montserrat Medium"/>
              <a:buChar char="●"/>
            </a:pPr>
            <a:r>
              <a:rPr lang="en" sz="1800">
                <a:latin typeface="Montserrat Medium"/>
                <a:ea typeface="Montserrat Medium"/>
                <a:cs typeface="Montserrat Medium"/>
                <a:sym typeface="Montserrat Medium"/>
              </a:rPr>
              <a:t>Brazil’s underperformance can be chalked down to them being absolute favourites and injuries. They were loaded with elite strikers such as Vini &amp; Neymar Jr. Not only did they fail to capitalize on chances, but faced a pivotal injury. </a:t>
            </a:r>
            <a:endParaRPr sz="1800">
              <a:latin typeface="Montserrat Medium"/>
              <a:ea typeface="Montserrat Medium"/>
              <a:cs typeface="Montserrat Medium"/>
              <a:sym typeface="Montserrat Medium"/>
            </a:endParaRPr>
          </a:p>
        </p:txBody>
      </p:sp>
      <p:sp>
        <p:nvSpPr>
          <p:cNvPr id="171" name="Google Shape;171;p26"/>
          <p:cNvSpPr txBox="1"/>
          <p:nvPr/>
        </p:nvSpPr>
        <p:spPr>
          <a:xfrm>
            <a:off x="3802275" y="3893550"/>
            <a:ext cx="5016600" cy="19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75" name="Shape 175"/>
        <p:cNvGrpSpPr/>
        <p:nvPr/>
      </p:nvGrpSpPr>
      <p:grpSpPr>
        <a:xfrm>
          <a:off x="0" y="0"/>
          <a:ext cx="0" cy="0"/>
          <a:chOff x="0" y="0"/>
          <a:chExt cx="0" cy="0"/>
        </a:xfrm>
      </p:grpSpPr>
      <p:sp>
        <p:nvSpPr>
          <p:cNvPr id="176" name="Google Shape;176;p27"/>
          <p:cNvSpPr txBox="1"/>
          <p:nvPr/>
        </p:nvSpPr>
        <p:spPr>
          <a:xfrm>
            <a:off x="939000" y="159575"/>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Addressing</a:t>
            </a:r>
            <a:r>
              <a:rPr b="1" lang="en" sz="3600">
                <a:solidFill>
                  <a:schemeClr val="dk1"/>
                </a:solidFill>
                <a:latin typeface="Montserrat"/>
                <a:ea typeface="Montserrat"/>
                <a:cs typeface="Montserrat"/>
                <a:sym typeface="Montserrat"/>
              </a:rPr>
              <a:t> OVB</a:t>
            </a:r>
            <a:endParaRPr b="1" sz="3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
        <p:nvSpPr>
          <p:cNvPr id="177" name="Google Shape;177;p27"/>
          <p:cNvSpPr txBox="1"/>
          <p:nvPr>
            <p:ph type="title"/>
          </p:nvPr>
        </p:nvSpPr>
        <p:spPr>
          <a:xfrm>
            <a:off x="316650" y="1051675"/>
            <a:ext cx="85542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The </a:t>
            </a:r>
            <a:r>
              <a:rPr lang="en" sz="1800">
                <a:latin typeface="Montserrat Medium"/>
                <a:ea typeface="Montserrat Medium"/>
                <a:cs typeface="Montserrat Medium"/>
                <a:sym typeface="Montserrat Medium"/>
              </a:rPr>
              <a:t>original</a:t>
            </a:r>
            <a:r>
              <a:rPr lang="en" sz="1800">
                <a:latin typeface="Montserrat Medium"/>
                <a:ea typeface="Montserrat Medium"/>
                <a:cs typeface="Montserrat Medium"/>
                <a:sym typeface="Montserrat Medium"/>
              </a:rPr>
              <a:t> model and the model with team fixed effects have very similar coefficients</a:t>
            </a:r>
            <a:endParaRPr sz="1800">
              <a:latin typeface="Montserrat Medium"/>
              <a:ea typeface="Montserrat Medium"/>
              <a:cs typeface="Montserrat Medium"/>
              <a:sym typeface="Montserrat Medium"/>
            </a:endParaRPr>
          </a:p>
          <a:p>
            <a:pPr indent="0" lvl="0" marL="457200" rtl="0" algn="l">
              <a:spcBef>
                <a:spcPts val="0"/>
              </a:spcBef>
              <a:spcAft>
                <a:spcPts val="0"/>
              </a:spcAft>
              <a:buNone/>
            </a:pPr>
            <a:r>
              <a:t/>
            </a:r>
            <a:endParaRPr sz="1800">
              <a:latin typeface="Montserrat Medium"/>
              <a:ea typeface="Montserrat Medium"/>
              <a:cs typeface="Montserrat Medium"/>
              <a:sym typeface="Montserrat Medium"/>
            </a:endParaRPr>
          </a:p>
          <a:p>
            <a:pPr indent="0" lvl="0" marL="457200" rtl="0" algn="l">
              <a:spcBef>
                <a:spcPts val="0"/>
              </a:spcBef>
              <a:spcAft>
                <a:spcPts val="0"/>
              </a:spcAft>
              <a:buNone/>
            </a:pPr>
            <a:r>
              <a:t/>
            </a:r>
            <a:endParaRPr sz="1800">
              <a:latin typeface="Montserrat Medium"/>
              <a:ea typeface="Montserrat Medium"/>
              <a:cs typeface="Montserrat Medium"/>
              <a:sym typeface="Montserrat Medium"/>
            </a:endParaRPr>
          </a:p>
          <a:p>
            <a:pPr indent="0" lvl="0" marL="914400" rtl="0" algn="l">
              <a:spcBef>
                <a:spcPts val="0"/>
              </a:spcBef>
              <a:spcAft>
                <a:spcPts val="0"/>
              </a:spcAft>
              <a:buNone/>
            </a:pPr>
            <a:r>
              <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pic>
        <p:nvPicPr>
          <p:cNvPr id="178" name="Google Shape;178;p27"/>
          <p:cNvPicPr preferRelativeResize="0"/>
          <p:nvPr/>
        </p:nvPicPr>
        <p:blipFill>
          <a:blip r:embed="rId3">
            <a:alphaModFix/>
          </a:blip>
          <a:stretch>
            <a:fillRect/>
          </a:stretch>
        </p:blipFill>
        <p:spPr>
          <a:xfrm>
            <a:off x="846597" y="1822875"/>
            <a:ext cx="3702426" cy="3153225"/>
          </a:xfrm>
          <a:prstGeom prst="rect">
            <a:avLst/>
          </a:prstGeom>
          <a:noFill/>
          <a:ln>
            <a:noFill/>
          </a:ln>
        </p:spPr>
      </p:pic>
      <p:pic>
        <p:nvPicPr>
          <p:cNvPr id="179" name="Google Shape;179;p27"/>
          <p:cNvPicPr preferRelativeResize="0"/>
          <p:nvPr/>
        </p:nvPicPr>
        <p:blipFill>
          <a:blip r:embed="rId4">
            <a:alphaModFix/>
          </a:blip>
          <a:stretch>
            <a:fillRect/>
          </a:stretch>
        </p:blipFill>
        <p:spPr>
          <a:xfrm>
            <a:off x="5098175" y="1503075"/>
            <a:ext cx="3538875" cy="3502826"/>
          </a:xfrm>
          <a:prstGeom prst="rect">
            <a:avLst/>
          </a:prstGeom>
          <a:noFill/>
          <a:ln>
            <a:noFill/>
          </a:ln>
        </p:spPr>
      </p:pic>
      <p:sp>
        <p:nvSpPr>
          <p:cNvPr id="180" name="Google Shape;180;p27"/>
          <p:cNvSpPr/>
          <p:nvPr/>
        </p:nvSpPr>
        <p:spPr>
          <a:xfrm>
            <a:off x="815500" y="1785575"/>
            <a:ext cx="3756600" cy="322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7"/>
          <p:cNvSpPr/>
          <p:nvPr/>
        </p:nvSpPr>
        <p:spPr>
          <a:xfrm>
            <a:off x="5063550" y="1465775"/>
            <a:ext cx="3608400" cy="357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85" name="Shape 185"/>
        <p:cNvGrpSpPr/>
        <p:nvPr/>
      </p:nvGrpSpPr>
      <p:grpSpPr>
        <a:xfrm>
          <a:off x="0" y="0"/>
          <a:ext cx="0" cy="0"/>
          <a:chOff x="0" y="0"/>
          <a:chExt cx="0" cy="0"/>
        </a:xfrm>
      </p:grpSpPr>
      <p:sp>
        <p:nvSpPr>
          <p:cNvPr id="186" name="Google Shape;186;p28"/>
          <p:cNvSpPr txBox="1"/>
          <p:nvPr>
            <p:ph type="title"/>
          </p:nvPr>
        </p:nvSpPr>
        <p:spPr>
          <a:xfrm>
            <a:off x="58050" y="1173700"/>
            <a:ext cx="88242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The orchestration of the offense is ideally controlled by your midfielders. The entire footballing world is seeing a revolution towards Johan Cruyff’s style of play. The tactical mastermind’s style hinged on successful passing. </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In this day and age, the teams that pass more tend to have the best offenses. </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Just take a look at the likes of Man City, Barcelona, Arsenal. </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We built our xP model using world cup data, as the number of passes were enough to create an accurate model - unlike xG.</a:t>
            </a:r>
            <a:endParaRPr sz="1800">
              <a:latin typeface="Montserrat Medium"/>
              <a:ea typeface="Montserrat Medium"/>
              <a:cs typeface="Montserrat Medium"/>
              <a:sym typeface="Montserrat Medium"/>
            </a:endParaRPr>
          </a:p>
        </p:txBody>
      </p:sp>
      <p:sp>
        <p:nvSpPr>
          <p:cNvPr id="187" name="Google Shape;187;p28"/>
          <p:cNvSpPr txBox="1"/>
          <p:nvPr/>
        </p:nvSpPr>
        <p:spPr>
          <a:xfrm>
            <a:off x="939000" y="159575"/>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Successful Passes</a:t>
            </a:r>
            <a:endParaRPr b="1" sz="3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3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91" name="Shape 191"/>
        <p:cNvGrpSpPr/>
        <p:nvPr/>
      </p:nvGrpSpPr>
      <p:grpSpPr>
        <a:xfrm>
          <a:off x="0" y="0"/>
          <a:ext cx="0" cy="0"/>
          <a:chOff x="0" y="0"/>
          <a:chExt cx="0" cy="0"/>
        </a:xfrm>
      </p:grpSpPr>
      <p:sp>
        <p:nvSpPr>
          <p:cNvPr id="192" name="Google Shape;192;p29"/>
          <p:cNvSpPr txBox="1"/>
          <p:nvPr>
            <p:ph type="title"/>
          </p:nvPr>
        </p:nvSpPr>
        <p:spPr>
          <a:xfrm>
            <a:off x="58050" y="1173700"/>
            <a:ext cx="8824200" cy="332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sp>
        <p:nvSpPr>
          <p:cNvPr id="193" name="Google Shape;193;p29"/>
          <p:cNvSpPr txBox="1"/>
          <p:nvPr/>
        </p:nvSpPr>
        <p:spPr>
          <a:xfrm>
            <a:off x="778800" y="164450"/>
            <a:ext cx="75864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The xP Model</a:t>
            </a:r>
            <a:endParaRPr b="1" sz="3600">
              <a:solidFill>
                <a:schemeClr val="dk1"/>
              </a:solidFill>
              <a:latin typeface="Montserrat"/>
              <a:ea typeface="Montserrat"/>
              <a:cs typeface="Montserrat"/>
              <a:sym typeface="Montserrat"/>
            </a:endParaRPr>
          </a:p>
        </p:txBody>
      </p:sp>
      <p:pic>
        <p:nvPicPr>
          <p:cNvPr id="194" name="Google Shape;194;p29"/>
          <p:cNvPicPr preferRelativeResize="0"/>
          <p:nvPr/>
        </p:nvPicPr>
        <p:blipFill>
          <a:blip r:embed="rId3">
            <a:alphaModFix/>
          </a:blip>
          <a:stretch>
            <a:fillRect/>
          </a:stretch>
        </p:blipFill>
        <p:spPr>
          <a:xfrm>
            <a:off x="1983900" y="952500"/>
            <a:ext cx="5256599" cy="3710950"/>
          </a:xfrm>
          <a:prstGeom prst="rect">
            <a:avLst/>
          </a:prstGeom>
          <a:noFill/>
          <a:ln>
            <a:noFill/>
          </a:ln>
        </p:spPr>
      </p:pic>
      <p:sp>
        <p:nvSpPr>
          <p:cNvPr id="195" name="Google Shape;195;p29"/>
          <p:cNvSpPr/>
          <p:nvPr/>
        </p:nvSpPr>
        <p:spPr>
          <a:xfrm>
            <a:off x="1905000" y="883925"/>
            <a:ext cx="5394900" cy="3878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99" name="Shape 199"/>
        <p:cNvGrpSpPr/>
        <p:nvPr/>
      </p:nvGrpSpPr>
      <p:grpSpPr>
        <a:xfrm>
          <a:off x="0" y="0"/>
          <a:ext cx="0" cy="0"/>
          <a:chOff x="0" y="0"/>
          <a:chExt cx="0" cy="0"/>
        </a:xfrm>
      </p:grpSpPr>
      <p:sp>
        <p:nvSpPr>
          <p:cNvPr id="200" name="Google Shape;200;p30"/>
          <p:cNvSpPr txBox="1"/>
          <p:nvPr>
            <p:ph type="title"/>
          </p:nvPr>
        </p:nvSpPr>
        <p:spPr>
          <a:xfrm>
            <a:off x="316650" y="1051675"/>
            <a:ext cx="85542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The variables we thought were important to include in our xP regression:</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pass.length: the length of a pass in yards</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pass.angle: the angle at which a pass is being given</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pass.height.name: the height of the ball passes</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sp>
        <p:nvSpPr>
          <p:cNvPr id="201" name="Google Shape;201;p30"/>
          <p:cNvSpPr txBox="1"/>
          <p:nvPr/>
        </p:nvSpPr>
        <p:spPr>
          <a:xfrm>
            <a:off x="939000" y="159575"/>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Successful Passes</a:t>
            </a:r>
            <a:endParaRPr b="1" sz="3600">
              <a:solidFill>
                <a:schemeClr val="dk1"/>
              </a:solidFill>
              <a:latin typeface="Montserrat"/>
              <a:ea typeface="Montserrat"/>
              <a:cs typeface="Montserrat"/>
              <a:sym typeface="Montserrat"/>
            </a:endParaRPr>
          </a:p>
        </p:txBody>
      </p:sp>
      <p:pic>
        <p:nvPicPr>
          <p:cNvPr id="202" name="Google Shape;202;p30"/>
          <p:cNvPicPr preferRelativeResize="0"/>
          <p:nvPr/>
        </p:nvPicPr>
        <p:blipFill>
          <a:blip r:embed="rId3">
            <a:alphaModFix/>
          </a:blip>
          <a:stretch>
            <a:fillRect/>
          </a:stretch>
        </p:blipFill>
        <p:spPr>
          <a:xfrm>
            <a:off x="194950" y="3962200"/>
            <a:ext cx="8706173" cy="781725"/>
          </a:xfrm>
          <a:prstGeom prst="rect">
            <a:avLst/>
          </a:prstGeom>
          <a:noFill/>
          <a:ln>
            <a:noFill/>
          </a:ln>
        </p:spPr>
      </p:pic>
      <p:pic>
        <p:nvPicPr>
          <p:cNvPr id="203" name="Google Shape;203;p30"/>
          <p:cNvPicPr preferRelativeResize="0"/>
          <p:nvPr/>
        </p:nvPicPr>
        <p:blipFill rotWithShape="1">
          <a:blip r:embed="rId4">
            <a:alphaModFix/>
          </a:blip>
          <a:srcRect b="0" l="0" r="0" t="55906"/>
          <a:stretch/>
        </p:blipFill>
        <p:spPr>
          <a:xfrm>
            <a:off x="194950" y="2874225"/>
            <a:ext cx="8706173" cy="715098"/>
          </a:xfrm>
          <a:prstGeom prst="rect">
            <a:avLst/>
          </a:prstGeom>
          <a:noFill/>
          <a:ln>
            <a:noFill/>
          </a:ln>
        </p:spPr>
      </p:pic>
      <p:sp>
        <p:nvSpPr>
          <p:cNvPr id="204" name="Google Shape;204;p30"/>
          <p:cNvSpPr/>
          <p:nvPr/>
        </p:nvSpPr>
        <p:spPr>
          <a:xfrm>
            <a:off x="138575" y="2795400"/>
            <a:ext cx="8846100" cy="880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30"/>
          <p:cNvSpPr/>
          <p:nvPr/>
        </p:nvSpPr>
        <p:spPr>
          <a:xfrm>
            <a:off x="125000" y="3849000"/>
            <a:ext cx="8846100" cy="1019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209" name="Shape 209"/>
        <p:cNvGrpSpPr/>
        <p:nvPr/>
      </p:nvGrpSpPr>
      <p:grpSpPr>
        <a:xfrm>
          <a:off x="0" y="0"/>
          <a:ext cx="0" cy="0"/>
          <a:chOff x="0" y="0"/>
          <a:chExt cx="0" cy="0"/>
        </a:xfrm>
      </p:grpSpPr>
      <p:sp>
        <p:nvSpPr>
          <p:cNvPr id="210" name="Google Shape;210;p31"/>
          <p:cNvSpPr txBox="1"/>
          <p:nvPr>
            <p:ph type="title"/>
          </p:nvPr>
        </p:nvSpPr>
        <p:spPr>
          <a:xfrm>
            <a:off x="158550" y="1439050"/>
            <a:ext cx="3843900" cy="354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As mentioned, midfielders are important! Hence, the reason why Argentina and Croatia have the highest successful expected passes (elite players like Messi and Modric). </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This midfielders deliver passes so beautifully that the angle, length, height etc. is perfect.</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sp>
        <p:nvSpPr>
          <p:cNvPr id="211" name="Google Shape;211;p31"/>
          <p:cNvSpPr txBox="1"/>
          <p:nvPr/>
        </p:nvSpPr>
        <p:spPr>
          <a:xfrm>
            <a:off x="410800" y="354650"/>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Successful Passes</a:t>
            </a:r>
            <a:endParaRPr b="1" sz="3600">
              <a:solidFill>
                <a:schemeClr val="dk1"/>
              </a:solidFill>
              <a:latin typeface="Montserrat"/>
              <a:ea typeface="Montserrat"/>
              <a:cs typeface="Montserrat"/>
              <a:sym typeface="Montserrat"/>
            </a:endParaRPr>
          </a:p>
        </p:txBody>
      </p:sp>
      <p:pic>
        <p:nvPicPr>
          <p:cNvPr id="212" name="Google Shape;212;p31"/>
          <p:cNvPicPr preferRelativeResize="0"/>
          <p:nvPr/>
        </p:nvPicPr>
        <p:blipFill>
          <a:blip r:embed="rId3">
            <a:alphaModFix/>
          </a:blip>
          <a:stretch>
            <a:fillRect/>
          </a:stretch>
        </p:blipFill>
        <p:spPr>
          <a:xfrm>
            <a:off x="4097575" y="1355000"/>
            <a:ext cx="4963799" cy="3412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62" name="Shape 62"/>
        <p:cNvGrpSpPr/>
        <p:nvPr/>
      </p:nvGrpSpPr>
      <p:grpSpPr>
        <a:xfrm>
          <a:off x="0" y="0"/>
          <a:ext cx="0" cy="0"/>
          <a:chOff x="0" y="0"/>
          <a:chExt cx="0" cy="0"/>
        </a:xfrm>
      </p:grpSpPr>
      <p:sp>
        <p:nvSpPr>
          <p:cNvPr id="63" name="Google Shape;63;p14"/>
          <p:cNvSpPr txBox="1"/>
          <p:nvPr>
            <p:ph idx="4294967295" type="title"/>
          </p:nvPr>
        </p:nvSpPr>
        <p:spPr>
          <a:xfrm>
            <a:off x="1973400" y="118675"/>
            <a:ext cx="5197200" cy="768000"/>
          </a:xfrm>
          <a:prstGeom prst="rect">
            <a:avLst/>
          </a:prstGeom>
        </p:spPr>
        <p:txBody>
          <a:bodyPr anchorCtr="0" anchor="t" bIns="91425" lIns="91425" spcFirstLastPara="1" rIns="91425" wrap="square" tIns="91425">
            <a:normAutofit/>
          </a:bodyPr>
          <a:lstStyle/>
          <a:p>
            <a:pPr indent="0" lvl="0" marL="0" rtl="0" algn="ctr">
              <a:spcBef>
                <a:spcPts val="0"/>
              </a:spcBef>
              <a:spcAft>
                <a:spcPts val="1600"/>
              </a:spcAft>
              <a:buNone/>
            </a:pPr>
            <a:r>
              <a:rPr b="1" lang="en" sz="3600">
                <a:latin typeface="Montserrat"/>
                <a:ea typeface="Montserrat"/>
                <a:cs typeface="Montserrat"/>
                <a:sym typeface="Montserrat"/>
              </a:rPr>
              <a:t>Table of Contents</a:t>
            </a:r>
            <a:endParaRPr b="1" sz="2400">
              <a:latin typeface="Montserrat"/>
              <a:ea typeface="Montserrat"/>
              <a:cs typeface="Montserrat"/>
              <a:sym typeface="Montserrat"/>
            </a:endParaRPr>
          </a:p>
        </p:txBody>
      </p:sp>
      <p:sp>
        <p:nvSpPr>
          <p:cNvPr id="64" name="Google Shape;64;p14"/>
          <p:cNvSpPr txBox="1"/>
          <p:nvPr>
            <p:ph idx="4294967295" type="title"/>
          </p:nvPr>
        </p:nvSpPr>
        <p:spPr>
          <a:xfrm>
            <a:off x="535775" y="1183400"/>
            <a:ext cx="5197200" cy="3730500"/>
          </a:xfrm>
          <a:prstGeom prst="rect">
            <a:avLst/>
          </a:prstGeom>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SzPts val="2300"/>
              <a:buFont typeface="Montserrat SemiBold"/>
              <a:buChar char="●"/>
            </a:pPr>
            <a:r>
              <a:rPr lang="en" sz="2400">
                <a:latin typeface="Montserrat SemiBold"/>
                <a:ea typeface="Montserrat SemiBold"/>
                <a:cs typeface="Montserrat SemiBold"/>
                <a:sym typeface="Montserrat SemiBold"/>
              </a:rPr>
              <a:t>Introduction</a:t>
            </a:r>
            <a:endParaRPr sz="2400">
              <a:latin typeface="Montserrat SemiBold"/>
              <a:ea typeface="Montserrat SemiBold"/>
              <a:cs typeface="Montserrat SemiBold"/>
              <a:sym typeface="Montserrat SemiBold"/>
            </a:endParaRPr>
          </a:p>
          <a:p>
            <a:pPr indent="-381000" lvl="0" marL="457200" rtl="0" algn="l">
              <a:lnSpc>
                <a:spcPct val="115000"/>
              </a:lnSpc>
              <a:spcBef>
                <a:spcPts val="0"/>
              </a:spcBef>
              <a:spcAft>
                <a:spcPts val="0"/>
              </a:spcAft>
              <a:buSzPts val="2400"/>
              <a:buFont typeface="Montserrat SemiBold"/>
              <a:buChar char="●"/>
            </a:pPr>
            <a:r>
              <a:rPr lang="en" sz="2400">
                <a:latin typeface="Montserrat SemiBold"/>
                <a:ea typeface="Montserrat SemiBold"/>
                <a:cs typeface="Montserrat SemiBold"/>
                <a:sym typeface="Montserrat SemiBold"/>
              </a:rPr>
              <a:t>Research Question</a:t>
            </a:r>
            <a:endParaRPr sz="2400">
              <a:latin typeface="Montserrat SemiBold"/>
              <a:ea typeface="Montserrat SemiBold"/>
              <a:cs typeface="Montserrat SemiBold"/>
              <a:sym typeface="Montserrat SemiBold"/>
            </a:endParaRPr>
          </a:p>
          <a:p>
            <a:pPr indent="-381000" lvl="0" marL="457200" rtl="0" algn="l">
              <a:lnSpc>
                <a:spcPct val="115000"/>
              </a:lnSpc>
              <a:spcBef>
                <a:spcPts val="0"/>
              </a:spcBef>
              <a:spcAft>
                <a:spcPts val="0"/>
              </a:spcAft>
              <a:buSzPts val="2400"/>
              <a:buFont typeface="Montserrat SemiBold"/>
              <a:buChar char="●"/>
            </a:pPr>
            <a:r>
              <a:rPr lang="en" sz="2400">
                <a:latin typeface="Montserrat SemiBold"/>
                <a:ea typeface="Montserrat SemiBold"/>
                <a:cs typeface="Montserrat SemiBold"/>
                <a:sym typeface="Montserrat SemiBold"/>
              </a:rPr>
              <a:t>Dataset</a:t>
            </a:r>
            <a:endParaRPr sz="2400">
              <a:latin typeface="Montserrat SemiBold"/>
              <a:ea typeface="Montserrat SemiBold"/>
              <a:cs typeface="Montserrat SemiBold"/>
              <a:sym typeface="Montserrat SemiBold"/>
            </a:endParaRPr>
          </a:p>
          <a:p>
            <a:pPr indent="-381000" lvl="0" marL="457200" rtl="0" algn="l">
              <a:lnSpc>
                <a:spcPct val="115000"/>
              </a:lnSpc>
              <a:spcBef>
                <a:spcPts val="0"/>
              </a:spcBef>
              <a:spcAft>
                <a:spcPts val="0"/>
              </a:spcAft>
              <a:buSzPts val="2400"/>
              <a:buFont typeface="Montserrat SemiBold"/>
              <a:buChar char="●"/>
            </a:pPr>
            <a:r>
              <a:rPr lang="en" sz="2400">
                <a:latin typeface="Montserrat SemiBold"/>
                <a:ea typeface="Montserrat SemiBold"/>
                <a:cs typeface="Montserrat SemiBold"/>
                <a:sym typeface="Montserrat SemiBold"/>
              </a:rPr>
              <a:t>Expected Goals </a:t>
            </a:r>
            <a:endParaRPr sz="2400">
              <a:latin typeface="Montserrat SemiBold"/>
              <a:ea typeface="Montserrat SemiBold"/>
              <a:cs typeface="Montserrat SemiBold"/>
              <a:sym typeface="Montserrat SemiBold"/>
            </a:endParaRPr>
          </a:p>
          <a:p>
            <a:pPr indent="-381000" lvl="0" marL="457200" rtl="0" algn="l">
              <a:lnSpc>
                <a:spcPct val="115000"/>
              </a:lnSpc>
              <a:spcBef>
                <a:spcPts val="0"/>
              </a:spcBef>
              <a:spcAft>
                <a:spcPts val="0"/>
              </a:spcAft>
              <a:buSzPts val="2400"/>
              <a:buFont typeface="Montserrat SemiBold"/>
              <a:buChar char="●"/>
            </a:pPr>
            <a:r>
              <a:rPr lang="en" sz="2400">
                <a:latin typeface="Montserrat SemiBold"/>
                <a:ea typeface="Montserrat SemiBold"/>
                <a:cs typeface="Montserrat SemiBold"/>
                <a:sym typeface="Montserrat SemiBold"/>
              </a:rPr>
              <a:t>Expected Goals Assisted</a:t>
            </a:r>
            <a:endParaRPr sz="2400">
              <a:latin typeface="Montserrat SemiBold"/>
              <a:ea typeface="Montserrat SemiBold"/>
              <a:cs typeface="Montserrat SemiBold"/>
              <a:sym typeface="Montserrat SemiBold"/>
            </a:endParaRPr>
          </a:p>
          <a:p>
            <a:pPr indent="-381000" lvl="0" marL="457200" rtl="0" algn="l">
              <a:lnSpc>
                <a:spcPct val="115000"/>
              </a:lnSpc>
              <a:spcBef>
                <a:spcPts val="0"/>
              </a:spcBef>
              <a:spcAft>
                <a:spcPts val="0"/>
              </a:spcAft>
              <a:buSzPts val="2400"/>
              <a:buFont typeface="Montserrat SemiBold"/>
              <a:buChar char="●"/>
            </a:pPr>
            <a:r>
              <a:rPr lang="en" sz="2400">
                <a:latin typeface="Montserrat SemiBold"/>
                <a:ea typeface="Montserrat SemiBold"/>
                <a:cs typeface="Montserrat SemiBold"/>
                <a:sym typeface="Montserrat SemiBold"/>
              </a:rPr>
              <a:t>Expected </a:t>
            </a:r>
            <a:r>
              <a:rPr lang="en" sz="2400">
                <a:latin typeface="Montserrat SemiBold"/>
                <a:ea typeface="Montserrat SemiBold"/>
                <a:cs typeface="Montserrat SemiBold"/>
                <a:sym typeface="Montserrat SemiBold"/>
              </a:rPr>
              <a:t>Successful</a:t>
            </a:r>
            <a:r>
              <a:rPr lang="en" sz="2400">
                <a:latin typeface="Montserrat SemiBold"/>
                <a:ea typeface="Montserrat SemiBold"/>
                <a:cs typeface="Montserrat SemiBold"/>
                <a:sym typeface="Montserrat SemiBold"/>
              </a:rPr>
              <a:t> Passes </a:t>
            </a:r>
            <a:endParaRPr sz="2400">
              <a:latin typeface="Montserrat SemiBold"/>
              <a:ea typeface="Montserrat SemiBold"/>
              <a:cs typeface="Montserrat SemiBold"/>
              <a:sym typeface="Montserrat SemiBold"/>
            </a:endParaRPr>
          </a:p>
          <a:p>
            <a:pPr indent="-381000" lvl="0" marL="457200" rtl="0" algn="l">
              <a:lnSpc>
                <a:spcPct val="115000"/>
              </a:lnSpc>
              <a:spcBef>
                <a:spcPts val="0"/>
              </a:spcBef>
              <a:spcAft>
                <a:spcPts val="0"/>
              </a:spcAft>
              <a:buSzPts val="2400"/>
              <a:buFont typeface="Montserrat SemiBold"/>
              <a:buChar char="●"/>
            </a:pPr>
            <a:r>
              <a:rPr lang="en" sz="2400">
                <a:latin typeface="Montserrat SemiBold"/>
                <a:ea typeface="Montserrat SemiBold"/>
                <a:cs typeface="Montserrat SemiBold"/>
                <a:sym typeface="Montserrat SemiBold"/>
              </a:rPr>
              <a:t>Conclusion</a:t>
            </a:r>
            <a:endParaRPr sz="2400">
              <a:latin typeface="Montserrat SemiBold"/>
              <a:ea typeface="Montserrat SemiBold"/>
              <a:cs typeface="Montserrat SemiBold"/>
              <a:sym typeface="Montserrat SemiBold"/>
            </a:endParaRPr>
          </a:p>
        </p:txBody>
      </p:sp>
      <p:pic>
        <p:nvPicPr>
          <p:cNvPr id="65" name="Google Shape;65;p14"/>
          <p:cNvPicPr preferRelativeResize="0"/>
          <p:nvPr/>
        </p:nvPicPr>
        <p:blipFill>
          <a:blip r:embed="rId3">
            <a:alphaModFix/>
          </a:blip>
          <a:stretch>
            <a:fillRect/>
          </a:stretch>
        </p:blipFill>
        <p:spPr>
          <a:xfrm>
            <a:off x="6437425" y="838563"/>
            <a:ext cx="1939349" cy="3952026"/>
          </a:xfrm>
          <a:prstGeom prst="rect">
            <a:avLst/>
          </a:prstGeom>
          <a:noFill/>
          <a:ln>
            <a:noFill/>
          </a:ln>
        </p:spPr>
      </p:pic>
      <p:sp>
        <p:nvSpPr>
          <p:cNvPr id="66" name="Google Shape;66;p14"/>
          <p:cNvSpPr/>
          <p:nvPr/>
        </p:nvSpPr>
        <p:spPr>
          <a:xfrm>
            <a:off x="6437425" y="838575"/>
            <a:ext cx="1939500" cy="3951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216" name="Shape 216"/>
        <p:cNvGrpSpPr/>
        <p:nvPr/>
      </p:nvGrpSpPr>
      <p:grpSpPr>
        <a:xfrm>
          <a:off x="0" y="0"/>
          <a:ext cx="0" cy="0"/>
          <a:chOff x="0" y="0"/>
          <a:chExt cx="0" cy="0"/>
        </a:xfrm>
      </p:grpSpPr>
      <p:pic>
        <p:nvPicPr>
          <p:cNvPr id="217" name="Google Shape;217;p32"/>
          <p:cNvPicPr preferRelativeResize="0"/>
          <p:nvPr/>
        </p:nvPicPr>
        <p:blipFill rotWithShape="1">
          <a:blip r:embed="rId3">
            <a:alphaModFix/>
          </a:blip>
          <a:srcRect b="0" l="0" r="477" t="139"/>
          <a:stretch/>
        </p:blipFill>
        <p:spPr>
          <a:xfrm rot="-5400000">
            <a:off x="-697338" y="1367062"/>
            <a:ext cx="4588051" cy="2431374"/>
          </a:xfrm>
          <a:prstGeom prst="rect">
            <a:avLst/>
          </a:prstGeom>
          <a:noFill/>
          <a:ln>
            <a:noFill/>
          </a:ln>
        </p:spPr>
      </p:pic>
      <p:sp>
        <p:nvSpPr>
          <p:cNvPr id="218" name="Google Shape;218;p32"/>
          <p:cNvSpPr txBox="1"/>
          <p:nvPr>
            <p:ph type="title"/>
          </p:nvPr>
        </p:nvSpPr>
        <p:spPr>
          <a:xfrm>
            <a:off x="2980050" y="1330475"/>
            <a:ext cx="5848800" cy="354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Spain has </a:t>
            </a:r>
            <a:r>
              <a:rPr lang="en" sz="1800">
                <a:latin typeface="Montserrat Medium"/>
                <a:ea typeface="Montserrat Medium"/>
                <a:cs typeface="Montserrat Medium"/>
                <a:sym typeface="Montserrat Medium"/>
              </a:rPr>
              <a:t>over performed</a:t>
            </a:r>
            <a:r>
              <a:rPr lang="en" sz="1800">
                <a:latin typeface="Montserrat Medium"/>
                <a:ea typeface="Montserrat Medium"/>
                <a:cs typeface="Montserrat Medium"/>
                <a:sym typeface="Montserrat Medium"/>
              </a:rPr>
              <a:t> the most when it comes to successful passing. They achieved 119 passes more than what was expected of them. </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As seen in the heatmap, their passing is heavily concentrated in the midfield. This is also contributed by strikers on the left who drop back to </a:t>
            </a:r>
            <a:r>
              <a:rPr lang="en" sz="1800">
                <a:latin typeface="Montserrat Medium"/>
                <a:ea typeface="Montserrat Medium"/>
                <a:cs typeface="Montserrat Medium"/>
                <a:sym typeface="Montserrat Medium"/>
              </a:rPr>
              <a:t>receive</a:t>
            </a:r>
            <a:r>
              <a:rPr lang="en" sz="1800">
                <a:latin typeface="Montserrat Medium"/>
                <a:ea typeface="Montserrat Medium"/>
                <a:cs typeface="Montserrat Medium"/>
                <a:sym typeface="Montserrat Medium"/>
              </a:rPr>
              <a:t> passes. </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Despite Spain having the high benchmark of third highest xP, they still managed to achieve the highest overperformance. </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pic>
        <p:nvPicPr>
          <p:cNvPr id="219" name="Google Shape;219;p32"/>
          <p:cNvPicPr preferRelativeResize="0"/>
          <p:nvPr/>
        </p:nvPicPr>
        <p:blipFill>
          <a:blip r:embed="rId4">
            <a:alphaModFix/>
          </a:blip>
          <a:stretch>
            <a:fillRect/>
          </a:stretch>
        </p:blipFill>
        <p:spPr>
          <a:xfrm>
            <a:off x="2918750" y="266723"/>
            <a:ext cx="5934475" cy="909175"/>
          </a:xfrm>
          <a:prstGeom prst="rect">
            <a:avLst/>
          </a:prstGeom>
          <a:noFill/>
          <a:ln>
            <a:noFill/>
          </a:ln>
        </p:spPr>
      </p:pic>
      <p:sp>
        <p:nvSpPr>
          <p:cNvPr id="220" name="Google Shape;220;p32"/>
          <p:cNvSpPr txBox="1"/>
          <p:nvPr>
            <p:ph type="title"/>
          </p:nvPr>
        </p:nvSpPr>
        <p:spPr>
          <a:xfrm rot="-5400000">
            <a:off x="-1023225" y="3298525"/>
            <a:ext cx="27693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920">
                <a:latin typeface="Montserrat Medium"/>
                <a:ea typeface="Montserrat Medium"/>
                <a:cs typeface="Montserrat Medium"/>
                <a:sym typeface="Montserrat Medium"/>
              </a:rPr>
              <a:t>Spain Successful Passing Heatmap</a:t>
            </a:r>
            <a:endParaRPr i="1" sz="620">
              <a:latin typeface="Montserrat Medium"/>
              <a:ea typeface="Montserrat Medium"/>
              <a:cs typeface="Montserrat Medium"/>
              <a:sym typeface="Montserrat Medium"/>
            </a:endParaRPr>
          </a:p>
        </p:txBody>
      </p:sp>
      <p:sp>
        <p:nvSpPr>
          <p:cNvPr id="221" name="Google Shape;221;p32"/>
          <p:cNvSpPr/>
          <p:nvPr/>
        </p:nvSpPr>
        <p:spPr>
          <a:xfrm>
            <a:off x="378625" y="292900"/>
            <a:ext cx="2426400" cy="458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225" name="Shape 225"/>
        <p:cNvGrpSpPr/>
        <p:nvPr/>
      </p:nvGrpSpPr>
      <p:grpSpPr>
        <a:xfrm>
          <a:off x="0" y="0"/>
          <a:ext cx="0" cy="0"/>
          <a:chOff x="0" y="0"/>
          <a:chExt cx="0" cy="0"/>
        </a:xfrm>
      </p:grpSpPr>
      <p:sp>
        <p:nvSpPr>
          <p:cNvPr id="226" name="Google Shape;226;p33"/>
          <p:cNvSpPr txBox="1"/>
          <p:nvPr>
            <p:ph type="title"/>
          </p:nvPr>
        </p:nvSpPr>
        <p:spPr>
          <a:xfrm>
            <a:off x="2980050" y="1330475"/>
            <a:ext cx="5848800" cy="354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The second highest over performer is England. They have several hotspots of passing.</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This makes sense as the Trent can be seen </a:t>
            </a:r>
            <a:r>
              <a:rPr lang="en" sz="1800">
                <a:latin typeface="Montserrat Medium"/>
                <a:ea typeface="Montserrat Medium"/>
                <a:cs typeface="Montserrat Medium"/>
                <a:sym typeface="Montserrat Medium"/>
              </a:rPr>
              <a:t>receiving</a:t>
            </a:r>
            <a:r>
              <a:rPr lang="en" sz="1800">
                <a:latin typeface="Montserrat Medium"/>
                <a:ea typeface="Montserrat Medium"/>
                <a:cs typeface="Montserrat Medium"/>
                <a:sym typeface="Montserrat Medium"/>
              </a:rPr>
              <a:t> the ball high up the pitch on the right side. </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England could have also overperformed due to their strong midfield passers such as Bellingham, Rice, and Mount. </a:t>
            </a:r>
            <a:endParaRPr sz="1800">
              <a:latin typeface="Montserrat Medium"/>
              <a:ea typeface="Montserrat Medium"/>
              <a:cs typeface="Montserrat Medium"/>
              <a:sym typeface="Montserrat Medium"/>
            </a:endParaRPr>
          </a:p>
        </p:txBody>
      </p:sp>
      <p:pic>
        <p:nvPicPr>
          <p:cNvPr id="227" name="Google Shape;227;p33"/>
          <p:cNvPicPr preferRelativeResize="0"/>
          <p:nvPr/>
        </p:nvPicPr>
        <p:blipFill>
          <a:blip r:embed="rId3">
            <a:alphaModFix/>
          </a:blip>
          <a:stretch>
            <a:fillRect/>
          </a:stretch>
        </p:blipFill>
        <p:spPr>
          <a:xfrm>
            <a:off x="2918750" y="266723"/>
            <a:ext cx="5934475" cy="909175"/>
          </a:xfrm>
          <a:prstGeom prst="rect">
            <a:avLst/>
          </a:prstGeom>
          <a:noFill/>
          <a:ln>
            <a:noFill/>
          </a:ln>
        </p:spPr>
      </p:pic>
      <p:sp>
        <p:nvSpPr>
          <p:cNvPr id="228" name="Google Shape;228;p33"/>
          <p:cNvSpPr txBox="1"/>
          <p:nvPr>
            <p:ph type="title"/>
          </p:nvPr>
        </p:nvSpPr>
        <p:spPr>
          <a:xfrm rot="-5400000">
            <a:off x="-1023225" y="3298525"/>
            <a:ext cx="27693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920">
                <a:latin typeface="Montserrat Medium"/>
                <a:ea typeface="Montserrat Medium"/>
                <a:cs typeface="Montserrat Medium"/>
                <a:sym typeface="Montserrat Medium"/>
              </a:rPr>
              <a:t>England</a:t>
            </a:r>
            <a:r>
              <a:rPr i="1" lang="en" sz="920">
                <a:latin typeface="Montserrat Medium"/>
                <a:ea typeface="Montserrat Medium"/>
                <a:cs typeface="Montserrat Medium"/>
                <a:sym typeface="Montserrat Medium"/>
              </a:rPr>
              <a:t> Successful Passing Heatmap</a:t>
            </a:r>
            <a:endParaRPr i="1" sz="620">
              <a:latin typeface="Montserrat Medium"/>
              <a:ea typeface="Montserrat Medium"/>
              <a:cs typeface="Montserrat Medium"/>
              <a:sym typeface="Montserrat Medium"/>
            </a:endParaRPr>
          </a:p>
        </p:txBody>
      </p:sp>
      <p:pic>
        <p:nvPicPr>
          <p:cNvPr id="229" name="Google Shape;229;p33"/>
          <p:cNvPicPr preferRelativeResize="0"/>
          <p:nvPr/>
        </p:nvPicPr>
        <p:blipFill rotWithShape="1">
          <a:blip r:embed="rId4">
            <a:alphaModFix/>
          </a:blip>
          <a:srcRect b="456" l="377" r="248" t="297"/>
          <a:stretch/>
        </p:blipFill>
        <p:spPr>
          <a:xfrm rot="-5400000">
            <a:off x="-693250" y="1362375"/>
            <a:ext cx="4555350" cy="2412800"/>
          </a:xfrm>
          <a:prstGeom prst="rect">
            <a:avLst/>
          </a:prstGeom>
          <a:noFill/>
          <a:ln>
            <a:noFill/>
          </a:ln>
        </p:spPr>
      </p:pic>
      <p:sp>
        <p:nvSpPr>
          <p:cNvPr id="230" name="Google Shape;230;p33"/>
          <p:cNvSpPr/>
          <p:nvPr/>
        </p:nvSpPr>
        <p:spPr>
          <a:xfrm>
            <a:off x="378625" y="292900"/>
            <a:ext cx="2406900" cy="4550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234" name="Shape 234"/>
        <p:cNvGrpSpPr/>
        <p:nvPr/>
      </p:nvGrpSpPr>
      <p:grpSpPr>
        <a:xfrm>
          <a:off x="0" y="0"/>
          <a:ext cx="0" cy="0"/>
          <a:chOff x="0" y="0"/>
          <a:chExt cx="0" cy="0"/>
        </a:xfrm>
      </p:grpSpPr>
      <p:sp>
        <p:nvSpPr>
          <p:cNvPr id="235" name="Google Shape;235;p34"/>
          <p:cNvSpPr txBox="1"/>
          <p:nvPr>
            <p:ph type="title"/>
          </p:nvPr>
        </p:nvSpPr>
        <p:spPr>
          <a:xfrm>
            <a:off x="3432175" y="889300"/>
            <a:ext cx="5620500" cy="1955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800">
                <a:latin typeface="Montserrat Medium"/>
                <a:ea typeface="Montserrat Medium"/>
                <a:cs typeface="Montserrat Medium"/>
                <a:sym typeface="Montserrat Medium"/>
              </a:rPr>
              <a:t>Japan was the biggest passing underperformer at the World Cup. This means their goal-scoring carried them in the world cup - gaining some upsets such as their win against Spain and Germany. </a:t>
            </a:r>
            <a:endParaRPr sz="1800">
              <a:latin typeface="Montserrat Medium"/>
              <a:ea typeface="Montserrat Medium"/>
              <a:cs typeface="Montserrat Medium"/>
              <a:sym typeface="Montserrat Medium"/>
            </a:endParaRPr>
          </a:p>
        </p:txBody>
      </p:sp>
      <p:sp>
        <p:nvSpPr>
          <p:cNvPr id="236" name="Google Shape;236;p34"/>
          <p:cNvSpPr txBox="1"/>
          <p:nvPr/>
        </p:nvSpPr>
        <p:spPr>
          <a:xfrm>
            <a:off x="939000" y="159575"/>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xP Underperformers</a:t>
            </a:r>
            <a:endParaRPr b="1" sz="3600">
              <a:solidFill>
                <a:schemeClr val="dk1"/>
              </a:solidFill>
              <a:latin typeface="Montserrat"/>
              <a:ea typeface="Montserrat"/>
              <a:cs typeface="Montserrat"/>
              <a:sym typeface="Montserrat"/>
            </a:endParaRPr>
          </a:p>
        </p:txBody>
      </p:sp>
      <p:pic>
        <p:nvPicPr>
          <p:cNvPr id="237" name="Google Shape;237;p34"/>
          <p:cNvPicPr preferRelativeResize="0"/>
          <p:nvPr/>
        </p:nvPicPr>
        <p:blipFill rotWithShape="1">
          <a:blip r:embed="rId3">
            <a:alphaModFix/>
          </a:blip>
          <a:srcRect b="620" l="456" r="376" t="847"/>
          <a:stretch/>
        </p:blipFill>
        <p:spPr>
          <a:xfrm>
            <a:off x="122775" y="889250"/>
            <a:ext cx="3477601" cy="1832377"/>
          </a:xfrm>
          <a:prstGeom prst="rect">
            <a:avLst/>
          </a:prstGeom>
          <a:noFill/>
          <a:ln>
            <a:noFill/>
          </a:ln>
        </p:spPr>
      </p:pic>
      <p:sp>
        <p:nvSpPr>
          <p:cNvPr id="238" name="Google Shape;238;p34"/>
          <p:cNvSpPr/>
          <p:nvPr/>
        </p:nvSpPr>
        <p:spPr>
          <a:xfrm>
            <a:off x="122775" y="889250"/>
            <a:ext cx="3477600" cy="1823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9" name="Google Shape;239;p34"/>
          <p:cNvPicPr preferRelativeResize="0"/>
          <p:nvPr/>
        </p:nvPicPr>
        <p:blipFill>
          <a:blip r:embed="rId4">
            <a:alphaModFix/>
          </a:blip>
          <a:stretch>
            <a:fillRect/>
          </a:stretch>
        </p:blipFill>
        <p:spPr>
          <a:xfrm>
            <a:off x="3778525" y="2571752"/>
            <a:ext cx="5001527" cy="310900"/>
          </a:xfrm>
          <a:prstGeom prst="rect">
            <a:avLst/>
          </a:prstGeom>
          <a:noFill/>
          <a:ln>
            <a:noFill/>
          </a:ln>
        </p:spPr>
      </p:pic>
      <p:pic>
        <p:nvPicPr>
          <p:cNvPr id="240" name="Google Shape;240;p34"/>
          <p:cNvPicPr preferRelativeResize="0"/>
          <p:nvPr/>
        </p:nvPicPr>
        <p:blipFill>
          <a:blip r:embed="rId5">
            <a:alphaModFix/>
          </a:blip>
          <a:stretch>
            <a:fillRect/>
          </a:stretch>
        </p:blipFill>
        <p:spPr>
          <a:xfrm>
            <a:off x="137650" y="2844402"/>
            <a:ext cx="3447855" cy="1823748"/>
          </a:xfrm>
          <a:prstGeom prst="rect">
            <a:avLst/>
          </a:prstGeom>
          <a:noFill/>
          <a:ln>
            <a:noFill/>
          </a:ln>
        </p:spPr>
      </p:pic>
      <p:sp>
        <p:nvSpPr>
          <p:cNvPr id="241" name="Google Shape;241;p34"/>
          <p:cNvSpPr/>
          <p:nvPr/>
        </p:nvSpPr>
        <p:spPr>
          <a:xfrm>
            <a:off x="137650" y="2844425"/>
            <a:ext cx="3442500" cy="1814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4"/>
          <p:cNvSpPr txBox="1"/>
          <p:nvPr>
            <p:ph type="title"/>
          </p:nvPr>
        </p:nvSpPr>
        <p:spPr>
          <a:xfrm>
            <a:off x="57850" y="4588175"/>
            <a:ext cx="27693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920">
                <a:latin typeface="Montserrat Medium"/>
                <a:ea typeface="Montserrat Medium"/>
                <a:cs typeface="Montserrat Medium"/>
                <a:sym typeface="Montserrat Medium"/>
              </a:rPr>
              <a:t>Iran</a:t>
            </a:r>
            <a:r>
              <a:rPr i="1" lang="en" sz="920">
                <a:latin typeface="Montserrat Medium"/>
                <a:ea typeface="Montserrat Medium"/>
                <a:cs typeface="Montserrat Medium"/>
                <a:sym typeface="Montserrat Medium"/>
              </a:rPr>
              <a:t> Successful Passing Heatmap</a:t>
            </a:r>
            <a:endParaRPr i="1" sz="620">
              <a:latin typeface="Montserrat Medium"/>
              <a:ea typeface="Montserrat Medium"/>
              <a:cs typeface="Montserrat Medium"/>
              <a:sym typeface="Montserrat Medium"/>
            </a:endParaRPr>
          </a:p>
        </p:txBody>
      </p:sp>
      <p:sp>
        <p:nvSpPr>
          <p:cNvPr id="243" name="Google Shape;243;p34"/>
          <p:cNvSpPr txBox="1"/>
          <p:nvPr>
            <p:ph type="title"/>
          </p:nvPr>
        </p:nvSpPr>
        <p:spPr>
          <a:xfrm>
            <a:off x="57850" y="643425"/>
            <a:ext cx="27693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920">
                <a:latin typeface="Montserrat Medium"/>
                <a:ea typeface="Montserrat Medium"/>
                <a:cs typeface="Montserrat Medium"/>
                <a:sym typeface="Montserrat Medium"/>
              </a:rPr>
              <a:t>Japan </a:t>
            </a:r>
            <a:r>
              <a:rPr i="1" lang="en" sz="920">
                <a:latin typeface="Montserrat Medium"/>
                <a:ea typeface="Montserrat Medium"/>
                <a:cs typeface="Montserrat Medium"/>
                <a:sym typeface="Montserrat Medium"/>
              </a:rPr>
              <a:t>Successful Passing Heatmap</a:t>
            </a:r>
            <a:endParaRPr i="1" sz="620">
              <a:latin typeface="Montserrat Medium"/>
              <a:ea typeface="Montserrat Medium"/>
              <a:cs typeface="Montserrat Medium"/>
              <a:sym typeface="Montserrat Medium"/>
            </a:endParaRPr>
          </a:p>
        </p:txBody>
      </p:sp>
      <p:sp>
        <p:nvSpPr>
          <p:cNvPr id="244" name="Google Shape;244;p34"/>
          <p:cNvSpPr txBox="1"/>
          <p:nvPr>
            <p:ph type="title"/>
          </p:nvPr>
        </p:nvSpPr>
        <p:spPr>
          <a:xfrm>
            <a:off x="3399700" y="3027875"/>
            <a:ext cx="5620500" cy="1955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800">
                <a:latin typeface="Montserrat Medium"/>
                <a:ea typeface="Montserrat Medium"/>
                <a:cs typeface="Montserrat Medium"/>
                <a:sym typeface="Montserrat Medium"/>
              </a:rPr>
              <a:t>Iran underperformed the most after Japan. This can be due to a number of reasons. Iran tends to underperform on the big stage despite their potential. It tends to happen at several competitions despite being ranked 20th in the world. </a:t>
            </a:r>
            <a:endParaRPr sz="1800">
              <a:latin typeface="Montserrat Medium"/>
              <a:ea typeface="Montserrat Medium"/>
              <a:cs typeface="Montserrat Medium"/>
              <a:sym typeface="Montserrat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248" name="Shape 248"/>
        <p:cNvGrpSpPr/>
        <p:nvPr/>
      </p:nvGrpSpPr>
      <p:grpSpPr>
        <a:xfrm>
          <a:off x="0" y="0"/>
          <a:ext cx="0" cy="0"/>
          <a:chOff x="0" y="0"/>
          <a:chExt cx="0" cy="0"/>
        </a:xfrm>
      </p:grpSpPr>
      <p:sp>
        <p:nvSpPr>
          <p:cNvPr id="249" name="Google Shape;249;p35"/>
          <p:cNvSpPr txBox="1"/>
          <p:nvPr>
            <p:ph type="title"/>
          </p:nvPr>
        </p:nvSpPr>
        <p:spPr>
          <a:xfrm>
            <a:off x="58050" y="1173700"/>
            <a:ext cx="8824200" cy="3324000"/>
          </a:xfrm>
          <a:prstGeom prst="rect">
            <a:avLst/>
          </a:prstGeom>
        </p:spPr>
        <p:txBody>
          <a:bodyPr anchorCtr="0" anchor="t" bIns="91425" lIns="91425" spcFirstLastPara="1" rIns="91425" wrap="square" tIns="91425">
            <a:normAutofit fontScale="90000"/>
          </a:bodyPr>
          <a:lstStyle/>
          <a:p>
            <a:pPr indent="-331470" lvl="0" marL="457200" rtl="0" algn="l">
              <a:spcBef>
                <a:spcPts val="0"/>
              </a:spcBef>
              <a:spcAft>
                <a:spcPts val="0"/>
              </a:spcAft>
              <a:buSzPct val="100000"/>
              <a:buFont typeface="Montserrat Medium"/>
              <a:buChar char="●"/>
            </a:pPr>
            <a:r>
              <a:rPr lang="en" sz="1800">
                <a:latin typeface="Montserrat Medium"/>
                <a:ea typeface="Montserrat Medium"/>
                <a:cs typeface="Montserrat Medium"/>
                <a:sym typeface="Montserrat Medium"/>
              </a:rPr>
              <a:t>xAG quantifies the probability of a pass that results in a shot (scoring chance) to be scored.</a:t>
            </a:r>
            <a:endParaRPr sz="1800">
              <a:latin typeface="Montserrat Medium"/>
              <a:ea typeface="Montserrat Medium"/>
              <a:cs typeface="Montserrat Medium"/>
              <a:sym typeface="Montserrat Medium"/>
            </a:endParaRPr>
          </a:p>
          <a:p>
            <a:pPr indent="0" lvl="0" marL="457200" rtl="0" algn="l">
              <a:spcBef>
                <a:spcPts val="0"/>
              </a:spcBef>
              <a:spcAft>
                <a:spcPts val="0"/>
              </a:spcAft>
              <a:buNone/>
            </a:pPr>
            <a:r>
              <a:t/>
            </a:r>
            <a:endParaRPr sz="1800">
              <a:latin typeface="Montserrat Medium"/>
              <a:ea typeface="Montserrat Medium"/>
              <a:cs typeface="Montserrat Medium"/>
              <a:sym typeface="Montserrat Medium"/>
            </a:endParaRPr>
          </a:p>
          <a:p>
            <a:pPr indent="-331470" lvl="0" marL="457200" rtl="0" algn="l">
              <a:spcBef>
                <a:spcPts val="0"/>
              </a:spcBef>
              <a:spcAft>
                <a:spcPts val="0"/>
              </a:spcAft>
              <a:buSzPct val="100000"/>
              <a:buFont typeface="Montserrat Medium"/>
              <a:buChar char="●"/>
            </a:pPr>
            <a:r>
              <a:rPr lang="en" sz="1800">
                <a:latin typeface="Montserrat Medium"/>
                <a:ea typeface="Montserrat Medium"/>
                <a:cs typeface="Montserrat Medium"/>
                <a:sym typeface="Montserrat Medium"/>
              </a:rPr>
              <a:t>It investigates the contribution of an assist towards the likelihood of a goal being scored. </a:t>
            </a:r>
            <a:r>
              <a:rPr lang="en" sz="1800">
                <a:latin typeface="Montserrat Medium"/>
                <a:ea typeface="Montserrat Medium"/>
                <a:cs typeface="Montserrat Medium"/>
                <a:sym typeface="Montserrat Medium"/>
              </a:rPr>
              <a:t> </a:t>
            </a:r>
            <a:endParaRPr sz="1800">
              <a:latin typeface="Montserrat Medium"/>
              <a:ea typeface="Montserrat Medium"/>
              <a:cs typeface="Montserrat Medium"/>
              <a:sym typeface="Montserrat Medium"/>
            </a:endParaRPr>
          </a:p>
          <a:p>
            <a:pPr indent="0" lvl="0" marL="457200" rtl="0" algn="l">
              <a:spcBef>
                <a:spcPts val="0"/>
              </a:spcBef>
              <a:spcAft>
                <a:spcPts val="0"/>
              </a:spcAft>
              <a:buNone/>
            </a:pPr>
            <a:r>
              <a:t/>
            </a:r>
            <a:endParaRPr sz="1800">
              <a:latin typeface="Montserrat Medium"/>
              <a:ea typeface="Montserrat Medium"/>
              <a:cs typeface="Montserrat Medium"/>
              <a:sym typeface="Montserrat Medium"/>
            </a:endParaRPr>
          </a:p>
          <a:p>
            <a:pPr indent="-331470" lvl="0" marL="457200" rtl="0" algn="l">
              <a:spcBef>
                <a:spcPts val="0"/>
              </a:spcBef>
              <a:spcAft>
                <a:spcPts val="0"/>
              </a:spcAft>
              <a:buSzPct val="100000"/>
              <a:buFont typeface="Montserrat Medium"/>
              <a:buChar char="●"/>
            </a:pPr>
            <a:r>
              <a:rPr lang="en" sz="1800">
                <a:latin typeface="Montserrat Medium"/>
                <a:ea typeface="Montserrat Medium"/>
                <a:cs typeface="Montserrat Medium"/>
                <a:sym typeface="Montserrat Medium"/>
              </a:rPr>
              <a:t>Through this model we gain a deeper understanding on the impact that each assist has in the game. </a:t>
            </a:r>
            <a:endParaRPr sz="1800">
              <a:latin typeface="Montserrat Medium"/>
              <a:ea typeface="Montserrat Medium"/>
              <a:cs typeface="Montserrat Medium"/>
              <a:sym typeface="Montserrat Medium"/>
            </a:endParaRPr>
          </a:p>
          <a:p>
            <a:pPr indent="0" lvl="0" marL="457200" rtl="0" algn="l">
              <a:spcBef>
                <a:spcPts val="0"/>
              </a:spcBef>
              <a:spcAft>
                <a:spcPts val="0"/>
              </a:spcAft>
              <a:buNone/>
            </a:pPr>
            <a:r>
              <a:t/>
            </a:r>
            <a:endParaRPr sz="1800">
              <a:latin typeface="Montserrat Medium"/>
              <a:ea typeface="Montserrat Medium"/>
              <a:cs typeface="Montserrat Medium"/>
              <a:sym typeface="Montserrat Medium"/>
            </a:endParaRPr>
          </a:p>
          <a:p>
            <a:pPr indent="-331470" lvl="0" marL="457200" rtl="0" algn="l">
              <a:spcBef>
                <a:spcPts val="0"/>
              </a:spcBef>
              <a:spcAft>
                <a:spcPts val="0"/>
              </a:spcAft>
              <a:buSzPct val="100000"/>
              <a:buFont typeface="Montserrat Medium"/>
              <a:buChar char="●"/>
            </a:pPr>
            <a:r>
              <a:rPr lang="en" sz="1800">
                <a:latin typeface="Montserrat Medium"/>
                <a:ea typeface="Montserrat Medium"/>
                <a:cs typeface="Montserrat Medium"/>
                <a:sym typeface="Montserrat Medium"/>
              </a:rPr>
              <a:t>The same Premier League training data was used as our xG model to train the model.</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sp>
        <p:nvSpPr>
          <p:cNvPr id="250" name="Google Shape;250;p35"/>
          <p:cNvSpPr txBox="1"/>
          <p:nvPr/>
        </p:nvSpPr>
        <p:spPr>
          <a:xfrm>
            <a:off x="778800" y="164450"/>
            <a:ext cx="75864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Assisted Goals (xAG)</a:t>
            </a:r>
            <a:endParaRPr b="1" sz="3600">
              <a:solidFill>
                <a:schemeClr val="dk1"/>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254" name="Shape 254"/>
        <p:cNvGrpSpPr/>
        <p:nvPr/>
      </p:nvGrpSpPr>
      <p:grpSpPr>
        <a:xfrm>
          <a:off x="0" y="0"/>
          <a:ext cx="0" cy="0"/>
          <a:chOff x="0" y="0"/>
          <a:chExt cx="0" cy="0"/>
        </a:xfrm>
      </p:grpSpPr>
      <p:sp>
        <p:nvSpPr>
          <p:cNvPr id="255" name="Google Shape;255;p36"/>
          <p:cNvSpPr txBox="1"/>
          <p:nvPr>
            <p:ph type="title"/>
          </p:nvPr>
        </p:nvSpPr>
        <p:spPr>
          <a:xfrm>
            <a:off x="58050" y="1173700"/>
            <a:ext cx="88242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A beta regression was used for this model using the following coefficients:</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pass.length: the length of the pass</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pass.height.name: the height of the pass</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pass.technique.name: Outswinging etc. </a:t>
            </a:r>
            <a:endParaRPr sz="1800">
              <a:latin typeface="Montserrat Medium"/>
              <a:ea typeface="Montserrat Medium"/>
              <a:cs typeface="Montserrat Medium"/>
              <a:sym typeface="Montserrat Medium"/>
            </a:endParaRPr>
          </a:p>
        </p:txBody>
      </p:sp>
      <p:pic>
        <p:nvPicPr>
          <p:cNvPr id="256" name="Google Shape;256;p36"/>
          <p:cNvPicPr preferRelativeResize="0"/>
          <p:nvPr/>
        </p:nvPicPr>
        <p:blipFill>
          <a:blip r:embed="rId3">
            <a:alphaModFix/>
          </a:blip>
          <a:stretch>
            <a:fillRect/>
          </a:stretch>
        </p:blipFill>
        <p:spPr>
          <a:xfrm>
            <a:off x="450925" y="3113925"/>
            <a:ext cx="8242150" cy="1240400"/>
          </a:xfrm>
          <a:prstGeom prst="rect">
            <a:avLst/>
          </a:prstGeom>
          <a:noFill/>
          <a:ln>
            <a:noFill/>
          </a:ln>
        </p:spPr>
      </p:pic>
      <p:sp>
        <p:nvSpPr>
          <p:cNvPr id="257" name="Google Shape;257;p36"/>
          <p:cNvSpPr/>
          <p:nvPr/>
        </p:nvSpPr>
        <p:spPr>
          <a:xfrm>
            <a:off x="366150" y="3014975"/>
            <a:ext cx="8411700" cy="144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36"/>
          <p:cNvSpPr txBox="1"/>
          <p:nvPr/>
        </p:nvSpPr>
        <p:spPr>
          <a:xfrm>
            <a:off x="778800" y="164450"/>
            <a:ext cx="75864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Assisted Goals (xAG)</a:t>
            </a:r>
            <a:endParaRPr b="1" sz="3600">
              <a:solidFill>
                <a:schemeClr val="dk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262" name="Shape 262"/>
        <p:cNvGrpSpPr/>
        <p:nvPr/>
      </p:nvGrpSpPr>
      <p:grpSpPr>
        <a:xfrm>
          <a:off x="0" y="0"/>
          <a:ext cx="0" cy="0"/>
          <a:chOff x="0" y="0"/>
          <a:chExt cx="0" cy="0"/>
        </a:xfrm>
      </p:grpSpPr>
      <p:sp>
        <p:nvSpPr>
          <p:cNvPr id="263" name="Google Shape;263;p37"/>
          <p:cNvSpPr txBox="1"/>
          <p:nvPr>
            <p:ph type="title"/>
          </p:nvPr>
        </p:nvSpPr>
        <p:spPr>
          <a:xfrm>
            <a:off x="67975" y="1868225"/>
            <a:ext cx="8824200" cy="3324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2500">
                <a:latin typeface="Montserrat Medium"/>
                <a:ea typeface="Montserrat Medium"/>
                <a:cs typeface="Montserrat Medium"/>
                <a:sym typeface="Montserrat Medium"/>
              </a:rPr>
              <a:t>xG = Pass Length + Pass Height + Pass Technique </a:t>
            </a:r>
            <a:endParaRPr sz="2500">
              <a:latin typeface="Montserrat Medium"/>
              <a:ea typeface="Montserrat Medium"/>
              <a:cs typeface="Montserrat Medium"/>
              <a:sym typeface="Montserrat Medium"/>
            </a:endParaRPr>
          </a:p>
        </p:txBody>
      </p:sp>
      <p:sp>
        <p:nvSpPr>
          <p:cNvPr id="264" name="Google Shape;264;p37"/>
          <p:cNvSpPr txBox="1"/>
          <p:nvPr/>
        </p:nvSpPr>
        <p:spPr>
          <a:xfrm>
            <a:off x="778800" y="164450"/>
            <a:ext cx="75864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Assisted Goals (xAG)</a:t>
            </a:r>
            <a:endParaRPr b="1" sz="3600">
              <a:solidFill>
                <a:schemeClr val="dk1"/>
              </a:solidFill>
              <a:latin typeface="Montserrat"/>
              <a:ea typeface="Montserrat"/>
              <a:cs typeface="Montserrat"/>
              <a:sym typeface="Montserrat"/>
            </a:endParaRPr>
          </a:p>
        </p:txBody>
      </p:sp>
      <p:cxnSp>
        <p:nvCxnSpPr>
          <p:cNvPr id="265" name="Google Shape;265;p37"/>
          <p:cNvCxnSpPr/>
          <p:nvPr/>
        </p:nvCxnSpPr>
        <p:spPr>
          <a:xfrm rot="10800000">
            <a:off x="903050" y="2579550"/>
            <a:ext cx="615000" cy="1022100"/>
          </a:xfrm>
          <a:prstGeom prst="straightConnector1">
            <a:avLst/>
          </a:prstGeom>
          <a:noFill/>
          <a:ln cap="flat" cmpd="sng" w="9525">
            <a:solidFill>
              <a:srgbClr val="FFFFFF"/>
            </a:solidFill>
            <a:prstDash val="solid"/>
            <a:round/>
            <a:headEnd len="med" w="med" type="none"/>
            <a:tailEnd len="med" w="med" type="triangle"/>
          </a:ln>
        </p:spPr>
      </p:cxnSp>
      <p:sp>
        <p:nvSpPr>
          <p:cNvPr id="266" name="Google Shape;266;p37"/>
          <p:cNvSpPr txBox="1"/>
          <p:nvPr/>
        </p:nvSpPr>
        <p:spPr>
          <a:xfrm>
            <a:off x="545700" y="3780250"/>
            <a:ext cx="376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rPr>
              <a:t>Expected Goals for shots that come from passes</a:t>
            </a:r>
            <a:endParaRPr sz="1800">
              <a:solidFill>
                <a:schemeClr val="lt2"/>
              </a:solidFill>
            </a:endParaRPr>
          </a:p>
        </p:txBody>
      </p:sp>
      <p:cxnSp>
        <p:nvCxnSpPr>
          <p:cNvPr id="267" name="Google Shape;267;p37"/>
          <p:cNvCxnSpPr/>
          <p:nvPr/>
        </p:nvCxnSpPr>
        <p:spPr>
          <a:xfrm rot="10800000">
            <a:off x="5420025" y="2476725"/>
            <a:ext cx="523200" cy="618900"/>
          </a:xfrm>
          <a:prstGeom prst="straightConnector1">
            <a:avLst/>
          </a:prstGeom>
          <a:noFill/>
          <a:ln cap="flat" cmpd="sng" w="9525">
            <a:solidFill>
              <a:srgbClr val="FFFFFF"/>
            </a:solidFill>
            <a:prstDash val="solid"/>
            <a:round/>
            <a:headEnd len="med" w="med" type="none"/>
            <a:tailEnd len="med" w="med" type="triangle"/>
          </a:ln>
        </p:spPr>
      </p:cxnSp>
      <p:sp>
        <p:nvSpPr>
          <p:cNvPr id="268" name="Google Shape;268;p37"/>
          <p:cNvSpPr txBox="1"/>
          <p:nvPr/>
        </p:nvSpPr>
        <p:spPr>
          <a:xfrm>
            <a:off x="1756175" y="3182300"/>
            <a:ext cx="239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rPr>
              <a:t>Quantitative Variable</a:t>
            </a:r>
            <a:endParaRPr sz="1800">
              <a:solidFill>
                <a:schemeClr val="lt2"/>
              </a:solidFill>
            </a:endParaRPr>
          </a:p>
        </p:txBody>
      </p:sp>
      <p:sp>
        <p:nvSpPr>
          <p:cNvPr id="269" name="Google Shape;269;p37"/>
          <p:cNvSpPr txBox="1"/>
          <p:nvPr/>
        </p:nvSpPr>
        <p:spPr>
          <a:xfrm>
            <a:off x="5301850" y="3182300"/>
            <a:ext cx="239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rPr>
              <a:t>Categorical</a:t>
            </a:r>
            <a:r>
              <a:rPr lang="en" sz="1800">
                <a:solidFill>
                  <a:schemeClr val="lt2"/>
                </a:solidFill>
              </a:rPr>
              <a:t> Variables</a:t>
            </a:r>
            <a:endParaRPr sz="1800">
              <a:solidFill>
                <a:schemeClr val="lt2"/>
              </a:solidFill>
            </a:endParaRPr>
          </a:p>
        </p:txBody>
      </p:sp>
      <p:cxnSp>
        <p:nvCxnSpPr>
          <p:cNvPr id="270" name="Google Shape;270;p37"/>
          <p:cNvCxnSpPr/>
          <p:nvPr/>
        </p:nvCxnSpPr>
        <p:spPr>
          <a:xfrm flipH="1" rot="10800000">
            <a:off x="6746875" y="2440725"/>
            <a:ext cx="109200" cy="654900"/>
          </a:xfrm>
          <a:prstGeom prst="straightConnector1">
            <a:avLst/>
          </a:prstGeom>
          <a:noFill/>
          <a:ln cap="flat" cmpd="sng" w="9525">
            <a:solidFill>
              <a:schemeClr val="dk1"/>
            </a:solidFill>
            <a:prstDash val="solid"/>
            <a:round/>
            <a:headEnd len="med" w="med" type="none"/>
            <a:tailEnd len="med" w="med" type="triangle"/>
          </a:ln>
        </p:spPr>
      </p:cxnSp>
      <p:cxnSp>
        <p:nvCxnSpPr>
          <p:cNvPr id="271" name="Google Shape;271;p37"/>
          <p:cNvCxnSpPr/>
          <p:nvPr/>
        </p:nvCxnSpPr>
        <p:spPr>
          <a:xfrm rot="10800000">
            <a:off x="2164350" y="2571750"/>
            <a:ext cx="523200" cy="618900"/>
          </a:xfrm>
          <a:prstGeom prst="straightConnector1">
            <a:avLst/>
          </a:prstGeom>
          <a:noFill/>
          <a:ln cap="flat" cmpd="sng" w="9525">
            <a:solidFill>
              <a:srgbClr val="FFFFFF"/>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275" name="Shape 275"/>
        <p:cNvGrpSpPr/>
        <p:nvPr/>
      </p:nvGrpSpPr>
      <p:grpSpPr>
        <a:xfrm>
          <a:off x="0" y="0"/>
          <a:ext cx="0" cy="0"/>
          <a:chOff x="0" y="0"/>
          <a:chExt cx="0" cy="0"/>
        </a:xfrm>
      </p:grpSpPr>
      <p:sp>
        <p:nvSpPr>
          <p:cNvPr id="276" name="Google Shape;276;p38"/>
          <p:cNvSpPr txBox="1"/>
          <p:nvPr>
            <p:ph type="title"/>
          </p:nvPr>
        </p:nvSpPr>
        <p:spPr>
          <a:xfrm>
            <a:off x="58050" y="1173700"/>
            <a:ext cx="8824200" cy="332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sp>
        <p:nvSpPr>
          <p:cNvPr id="277" name="Google Shape;277;p38"/>
          <p:cNvSpPr txBox="1"/>
          <p:nvPr/>
        </p:nvSpPr>
        <p:spPr>
          <a:xfrm>
            <a:off x="778800" y="164450"/>
            <a:ext cx="75864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The xAG Model</a:t>
            </a:r>
            <a:endParaRPr b="1" sz="3600">
              <a:solidFill>
                <a:schemeClr val="dk1"/>
              </a:solidFill>
              <a:latin typeface="Montserrat"/>
              <a:ea typeface="Montserrat"/>
              <a:cs typeface="Montserrat"/>
              <a:sym typeface="Montserrat"/>
            </a:endParaRPr>
          </a:p>
        </p:txBody>
      </p:sp>
      <p:pic>
        <p:nvPicPr>
          <p:cNvPr id="278" name="Google Shape;278;p38"/>
          <p:cNvPicPr preferRelativeResize="0"/>
          <p:nvPr/>
        </p:nvPicPr>
        <p:blipFill>
          <a:blip r:embed="rId3">
            <a:alphaModFix/>
          </a:blip>
          <a:stretch>
            <a:fillRect/>
          </a:stretch>
        </p:blipFill>
        <p:spPr>
          <a:xfrm>
            <a:off x="345787" y="1124239"/>
            <a:ext cx="5653424" cy="3422925"/>
          </a:xfrm>
          <a:prstGeom prst="rect">
            <a:avLst/>
          </a:prstGeom>
          <a:noFill/>
          <a:ln>
            <a:noFill/>
          </a:ln>
        </p:spPr>
      </p:pic>
      <p:cxnSp>
        <p:nvCxnSpPr>
          <p:cNvPr id="279" name="Google Shape;279;p38"/>
          <p:cNvCxnSpPr/>
          <p:nvPr/>
        </p:nvCxnSpPr>
        <p:spPr>
          <a:xfrm flipH="1" rot="10800000">
            <a:off x="5179225" y="2672400"/>
            <a:ext cx="1911600" cy="456300"/>
          </a:xfrm>
          <a:prstGeom prst="straightConnector1">
            <a:avLst/>
          </a:prstGeom>
          <a:noFill/>
          <a:ln cap="flat" cmpd="sng" w="76200">
            <a:solidFill>
              <a:srgbClr val="CCCCCC"/>
            </a:solidFill>
            <a:prstDash val="solid"/>
            <a:round/>
            <a:headEnd len="med" w="med" type="none"/>
            <a:tailEnd len="med" w="med" type="triangle"/>
          </a:ln>
        </p:spPr>
      </p:cxnSp>
      <p:sp>
        <p:nvSpPr>
          <p:cNvPr id="280" name="Google Shape;280;p38"/>
          <p:cNvSpPr txBox="1"/>
          <p:nvPr/>
        </p:nvSpPr>
        <p:spPr>
          <a:xfrm>
            <a:off x="7355425" y="2123050"/>
            <a:ext cx="1402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2"/>
                </a:solidFill>
              </a:rPr>
              <a:t>Low p-value amongst variables</a:t>
            </a:r>
            <a:endParaRPr sz="1800">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284" name="Shape 284"/>
        <p:cNvGrpSpPr/>
        <p:nvPr/>
      </p:nvGrpSpPr>
      <p:grpSpPr>
        <a:xfrm>
          <a:off x="0" y="0"/>
          <a:ext cx="0" cy="0"/>
          <a:chOff x="0" y="0"/>
          <a:chExt cx="0" cy="0"/>
        </a:xfrm>
      </p:grpSpPr>
      <p:sp>
        <p:nvSpPr>
          <p:cNvPr id="285" name="Google Shape;285;p39"/>
          <p:cNvSpPr txBox="1"/>
          <p:nvPr>
            <p:ph type="title"/>
          </p:nvPr>
        </p:nvSpPr>
        <p:spPr>
          <a:xfrm>
            <a:off x="58050" y="1270163"/>
            <a:ext cx="34827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As can be seen in the chart on the right, the top two overperformers were France and England.</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The most underperforming teams when it came to this metric were Denmark and Uruguay.</a:t>
            </a:r>
            <a:endParaRPr sz="1800">
              <a:latin typeface="Montserrat Medium"/>
              <a:ea typeface="Montserrat Medium"/>
              <a:cs typeface="Montserrat Medium"/>
              <a:sym typeface="Montserrat Medium"/>
            </a:endParaRPr>
          </a:p>
        </p:txBody>
      </p:sp>
      <p:pic>
        <p:nvPicPr>
          <p:cNvPr id="286" name="Google Shape;286;p39"/>
          <p:cNvPicPr preferRelativeResize="0"/>
          <p:nvPr/>
        </p:nvPicPr>
        <p:blipFill>
          <a:blip r:embed="rId3">
            <a:alphaModFix/>
          </a:blip>
          <a:stretch>
            <a:fillRect/>
          </a:stretch>
        </p:blipFill>
        <p:spPr>
          <a:xfrm>
            <a:off x="4052900" y="1270163"/>
            <a:ext cx="4971505" cy="3131075"/>
          </a:xfrm>
          <a:prstGeom prst="rect">
            <a:avLst/>
          </a:prstGeom>
          <a:noFill/>
          <a:ln>
            <a:noFill/>
          </a:ln>
        </p:spPr>
      </p:pic>
      <p:sp>
        <p:nvSpPr>
          <p:cNvPr id="287" name="Google Shape;287;p39"/>
          <p:cNvSpPr txBox="1"/>
          <p:nvPr/>
        </p:nvSpPr>
        <p:spPr>
          <a:xfrm>
            <a:off x="778800" y="164450"/>
            <a:ext cx="75864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Assisted Goals (xAG)</a:t>
            </a:r>
            <a:endParaRPr b="1" sz="3600">
              <a:solidFill>
                <a:schemeClr val="dk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291" name="Shape 291"/>
        <p:cNvGrpSpPr/>
        <p:nvPr/>
      </p:nvGrpSpPr>
      <p:grpSpPr>
        <a:xfrm>
          <a:off x="0" y="0"/>
          <a:ext cx="0" cy="0"/>
          <a:chOff x="0" y="0"/>
          <a:chExt cx="0" cy="0"/>
        </a:xfrm>
      </p:grpSpPr>
      <p:sp>
        <p:nvSpPr>
          <p:cNvPr id="292" name="Google Shape;292;p40"/>
          <p:cNvSpPr txBox="1"/>
          <p:nvPr>
            <p:ph type="title"/>
          </p:nvPr>
        </p:nvSpPr>
        <p:spPr>
          <a:xfrm>
            <a:off x="5307150" y="1228738"/>
            <a:ext cx="34827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England’s assists are uniquely far away from the goalscorer. Observe assist from bottom left of the pitch. The model </a:t>
            </a:r>
            <a:r>
              <a:rPr lang="en" sz="1800">
                <a:latin typeface="Montserrat Medium"/>
                <a:ea typeface="Montserrat Medium"/>
                <a:cs typeface="Montserrat Medium"/>
                <a:sym typeface="Montserrat Medium"/>
              </a:rPr>
              <a:t>would</a:t>
            </a:r>
            <a:r>
              <a:rPr lang="en" sz="1800">
                <a:latin typeface="Montserrat Medium"/>
                <a:ea typeface="Montserrat Medium"/>
                <a:cs typeface="Montserrat Medium"/>
                <a:sym typeface="Montserrat Medium"/>
              </a:rPr>
              <a:t> have predicted these assists to diminish the outcome of a goal. </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This gives us some extra context as to why England outperformed.</a:t>
            </a:r>
            <a:endParaRPr sz="1800">
              <a:latin typeface="Montserrat Medium"/>
              <a:ea typeface="Montserrat Medium"/>
              <a:cs typeface="Montserrat Medium"/>
              <a:sym typeface="Montserrat Medium"/>
            </a:endParaRPr>
          </a:p>
        </p:txBody>
      </p:sp>
      <p:sp>
        <p:nvSpPr>
          <p:cNvPr id="293" name="Google Shape;293;p40"/>
          <p:cNvSpPr txBox="1"/>
          <p:nvPr/>
        </p:nvSpPr>
        <p:spPr>
          <a:xfrm>
            <a:off x="778800" y="164450"/>
            <a:ext cx="75864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Assisted Goals (xAG)</a:t>
            </a:r>
            <a:endParaRPr b="1" sz="3600">
              <a:solidFill>
                <a:schemeClr val="dk1"/>
              </a:solidFill>
              <a:latin typeface="Montserrat"/>
              <a:ea typeface="Montserrat"/>
              <a:cs typeface="Montserrat"/>
              <a:sym typeface="Montserrat"/>
            </a:endParaRPr>
          </a:p>
        </p:txBody>
      </p:sp>
      <p:pic>
        <p:nvPicPr>
          <p:cNvPr id="294" name="Google Shape;294;p40"/>
          <p:cNvPicPr preferRelativeResize="0"/>
          <p:nvPr/>
        </p:nvPicPr>
        <p:blipFill>
          <a:blip r:embed="rId3">
            <a:alphaModFix/>
          </a:blip>
          <a:stretch>
            <a:fillRect/>
          </a:stretch>
        </p:blipFill>
        <p:spPr>
          <a:xfrm>
            <a:off x="162750" y="1246675"/>
            <a:ext cx="5002351" cy="2650148"/>
          </a:xfrm>
          <a:prstGeom prst="rect">
            <a:avLst/>
          </a:prstGeom>
          <a:noFill/>
          <a:ln>
            <a:noFill/>
          </a:ln>
        </p:spPr>
      </p:pic>
      <p:sp>
        <p:nvSpPr>
          <p:cNvPr id="295" name="Google Shape;295;p40"/>
          <p:cNvSpPr txBox="1"/>
          <p:nvPr>
            <p:ph type="title"/>
          </p:nvPr>
        </p:nvSpPr>
        <p:spPr>
          <a:xfrm>
            <a:off x="162750" y="3845050"/>
            <a:ext cx="27693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920">
                <a:latin typeface="Montserrat Medium"/>
                <a:ea typeface="Montserrat Medium"/>
                <a:cs typeface="Montserrat Medium"/>
                <a:sym typeface="Montserrat Medium"/>
              </a:rPr>
              <a:t>England Assists Heatmap</a:t>
            </a:r>
            <a:endParaRPr i="1" sz="620">
              <a:latin typeface="Montserrat Medium"/>
              <a:ea typeface="Montserrat Medium"/>
              <a:cs typeface="Montserrat Medium"/>
              <a:sym typeface="Montserrat Medium"/>
            </a:endParaRPr>
          </a:p>
        </p:txBody>
      </p:sp>
      <p:sp>
        <p:nvSpPr>
          <p:cNvPr id="296" name="Google Shape;296;p40"/>
          <p:cNvSpPr/>
          <p:nvPr/>
        </p:nvSpPr>
        <p:spPr>
          <a:xfrm>
            <a:off x="162750" y="1246675"/>
            <a:ext cx="5002200" cy="2650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300" name="Shape 300"/>
        <p:cNvGrpSpPr/>
        <p:nvPr/>
      </p:nvGrpSpPr>
      <p:grpSpPr>
        <a:xfrm>
          <a:off x="0" y="0"/>
          <a:ext cx="0" cy="0"/>
          <a:chOff x="0" y="0"/>
          <a:chExt cx="0" cy="0"/>
        </a:xfrm>
      </p:grpSpPr>
      <p:sp>
        <p:nvSpPr>
          <p:cNvPr id="301" name="Google Shape;301;p41"/>
          <p:cNvSpPr txBox="1"/>
          <p:nvPr>
            <p:ph type="title"/>
          </p:nvPr>
        </p:nvSpPr>
        <p:spPr>
          <a:xfrm>
            <a:off x="4064775" y="1001450"/>
            <a:ext cx="47769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France’s actual assists were concentrated down the left hand side (guess who?).</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Given pass length and the technique required from these locations (most likely outswinging, or inswinging), the negative coefficients may have driven the aggregate xAG down, resulting in overperformance. </a:t>
            </a:r>
            <a:endParaRPr sz="1800">
              <a:latin typeface="Montserrat Medium"/>
              <a:ea typeface="Montserrat Medium"/>
              <a:cs typeface="Montserrat Medium"/>
              <a:sym typeface="Montserrat Medium"/>
            </a:endParaRPr>
          </a:p>
        </p:txBody>
      </p:sp>
      <p:sp>
        <p:nvSpPr>
          <p:cNvPr id="302" name="Google Shape;302;p41"/>
          <p:cNvSpPr txBox="1"/>
          <p:nvPr/>
        </p:nvSpPr>
        <p:spPr>
          <a:xfrm>
            <a:off x="778800" y="164450"/>
            <a:ext cx="75864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Assisted Goals (xAG)</a:t>
            </a:r>
            <a:endParaRPr b="1" sz="3600">
              <a:solidFill>
                <a:schemeClr val="dk1"/>
              </a:solidFill>
              <a:latin typeface="Montserrat"/>
              <a:ea typeface="Montserrat"/>
              <a:cs typeface="Montserrat"/>
              <a:sym typeface="Montserrat"/>
            </a:endParaRPr>
          </a:p>
        </p:txBody>
      </p:sp>
      <p:sp>
        <p:nvSpPr>
          <p:cNvPr id="303" name="Google Shape;303;p41"/>
          <p:cNvSpPr txBox="1"/>
          <p:nvPr>
            <p:ph type="title"/>
          </p:nvPr>
        </p:nvSpPr>
        <p:spPr>
          <a:xfrm>
            <a:off x="217850" y="4107775"/>
            <a:ext cx="2769300" cy="31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920">
                <a:latin typeface="Montserrat Medium"/>
                <a:ea typeface="Montserrat Medium"/>
                <a:cs typeface="Montserrat Medium"/>
                <a:sym typeface="Montserrat Medium"/>
              </a:rPr>
              <a:t>France Assists Heatmap</a:t>
            </a:r>
            <a:endParaRPr i="1" sz="620">
              <a:latin typeface="Montserrat Medium"/>
              <a:ea typeface="Montserrat Medium"/>
              <a:cs typeface="Montserrat Medium"/>
              <a:sym typeface="Montserrat Medium"/>
            </a:endParaRPr>
          </a:p>
        </p:txBody>
      </p:sp>
      <p:pic>
        <p:nvPicPr>
          <p:cNvPr id="304" name="Google Shape;304;p41"/>
          <p:cNvPicPr preferRelativeResize="0"/>
          <p:nvPr/>
        </p:nvPicPr>
        <p:blipFill>
          <a:blip r:embed="rId3">
            <a:alphaModFix/>
          </a:blip>
          <a:stretch>
            <a:fillRect/>
          </a:stretch>
        </p:blipFill>
        <p:spPr>
          <a:xfrm>
            <a:off x="255950" y="1001450"/>
            <a:ext cx="3332660" cy="3174900"/>
          </a:xfrm>
          <a:prstGeom prst="rect">
            <a:avLst/>
          </a:prstGeom>
          <a:noFill/>
          <a:ln>
            <a:noFill/>
          </a:ln>
        </p:spPr>
      </p:pic>
      <p:sp>
        <p:nvSpPr>
          <p:cNvPr id="305" name="Google Shape;305;p41"/>
          <p:cNvSpPr/>
          <p:nvPr/>
        </p:nvSpPr>
        <p:spPr>
          <a:xfrm>
            <a:off x="255950" y="1001450"/>
            <a:ext cx="3332700" cy="317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6650" y="1179025"/>
            <a:ext cx="5072700" cy="1906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The FIFA World cup is the largest sporting event that occurs in the world, and has been running for over ninety years. </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sp>
        <p:nvSpPr>
          <p:cNvPr id="72" name="Google Shape;72;p15"/>
          <p:cNvSpPr txBox="1"/>
          <p:nvPr/>
        </p:nvSpPr>
        <p:spPr>
          <a:xfrm>
            <a:off x="410800" y="193925"/>
            <a:ext cx="72660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chemeClr val="dk1"/>
                </a:solidFill>
                <a:latin typeface="Montserrat"/>
                <a:ea typeface="Montserrat"/>
                <a:cs typeface="Montserrat"/>
                <a:sym typeface="Montserrat"/>
              </a:rPr>
              <a:t>Introduction</a:t>
            </a:r>
            <a:endParaRPr b="1" sz="3600">
              <a:solidFill>
                <a:schemeClr val="dk1"/>
              </a:solidFill>
              <a:latin typeface="Montserrat"/>
              <a:ea typeface="Montserrat"/>
              <a:cs typeface="Montserrat"/>
              <a:sym typeface="Montserrat"/>
            </a:endParaRPr>
          </a:p>
        </p:txBody>
      </p:sp>
      <p:pic>
        <p:nvPicPr>
          <p:cNvPr id="73" name="Google Shape;73;p15"/>
          <p:cNvPicPr preferRelativeResize="0"/>
          <p:nvPr/>
        </p:nvPicPr>
        <p:blipFill>
          <a:blip r:embed="rId3">
            <a:alphaModFix/>
          </a:blip>
          <a:stretch>
            <a:fillRect/>
          </a:stretch>
        </p:blipFill>
        <p:spPr>
          <a:xfrm>
            <a:off x="5680975" y="111450"/>
            <a:ext cx="3215073" cy="2025126"/>
          </a:xfrm>
          <a:prstGeom prst="rect">
            <a:avLst/>
          </a:prstGeom>
          <a:noFill/>
          <a:ln>
            <a:noFill/>
          </a:ln>
        </p:spPr>
      </p:pic>
      <p:sp>
        <p:nvSpPr>
          <p:cNvPr id="74" name="Google Shape;74;p15"/>
          <p:cNvSpPr txBox="1"/>
          <p:nvPr/>
        </p:nvSpPr>
        <p:spPr>
          <a:xfrm>
            <a:off x="177250" y="2489175"/>
            <a:ext cx="8270400" cy="2358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Medium"/>
              <a:buChar char="●"/>
            </a:pPr>
            <a:r>
              <a:rPr lang="en" sz="1800">
                <a:solidFill>
                  <a:schemeClr val="dk1"/>
                </a:solidFill>
                <a:latin typeface="Montserrat Medium"/>
                <a:ea typeface="Montserrat Medium"/>
                <a:cs typeface="Montserrat Medium"/>
                <a:sym typeface="Montserrat Medium"/>
              </a:rPr>
              <a:t>It is held every four years, where 32 men’s senior national teams compete. Following a qualification stage, the tournament starts with a group stage. Each group contains four teams. The tournament moves forward until an ultimate winner is decided at the finals.</a:t>
            </a:r>
            <a:endParaRPr sz="18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342900" lvl="0" marL="457200" rtl="0" algn="l">
              <a:spcBef>
                <a:spcPts val="0"/>
              </a:spcBef>
              <a:spcAft>
                <a:spcPts val="0"/>
              </a:spcAft>
              <a:buClr>
                <a:schemeClr val="dk1"/>
              </a:buClr>
              <a:buSzPts val="1800"/>
              <a:buFont typeface="Montserrat Medium"/>
              <a:buChar char="●"/>
            </a:pPr>
            <a:r>
              <a:rPr lang="en" sz="1800">
                <a:solidFill>
                  <a:schemeClr val="dk1"/>
                </a:solidFill>
                <a:latin typeface="Montserrat Medium"/>
                <a:ea typeface="Montserrat Medium"/>
                <a:cs typeface="Montserrat Medium"/>
                <a:sym typeface="Montserrat Medium"/>
              </a:rPr>
              <a:t>Brazil is the most successful team, with five wins!</a:t>
            </a:r>
            <a:endParaRPr sz="18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800">
              <a:solidFill>
                <a:schemeClr val="lt2"/>
              </a:solidFill>
            </a:endParaRPr>
          </a:p>
        </p:txBody>
      </p:sp>
      <p:sp>
        <p:nvSpPr>
          <p:cNvPr id="75" name="Google Shape;75;p15"/>
          <p:cNvSpPr/>
          <p:nvPr/>
        </p:nvSpPr>
        <p:spPr>
          <a:xfrm>
            <a:off x="5629973" y="57025"/>
            <a:ext cx="3317100" cy="223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5"/>
          <p:cNvSpPr txBox="1"/>
          <p:nvPr>
            <p:ph type="title"/>
          </p:nvPr>
        </p:nvSpPr>
        <p:spPr>
          <a:xfrm rot="-5400000">
            <a:off x="4170975" y="111875"/>
            <a:ext cx="27693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i="1" lang="en" sz="1220">
                <a:latin typeface="Montserrat Medium"/>
                <a:ea typeface="Montserrat Medium"/>
                <a:cs typeface="Montserrat Medium"/>
                <a:sym typeface="Montserrat Medium"/>
              </a:rPr>
              <a:t>World Cup Winners</a:t>
            </a:r>
            <a:endParaRPr i="1" sz="1220">
              <a:latin typeface="Montserrat Medium"/>
              <a:ea typeface="Montserrat Medium"/>
              <a:cs typeface="Montserrat Medium"/>
              <a:sym typeface="Montserrat Medium"/>
            </a:endParaRPr>
          </a:p>
          <a:p>
            <a:pPr indent="0" lvl="0" marL="0" rtl="0" algn="l">
              <a:spcBef>
                <a:spcPts val="0"/>
              </a:spcBef>
              <a:spcAft>
                <a:spcPts val="0"/>
              </a:spcAft>
              <a:buSzPts val="990"/>
              <a:buNone/>
            </a:pPr>
            <a:r>
              <a:t/>
            </a:r>
            <a:endParaRPr i="1" sz="1220">
              <a:latin typeface="Montserrat Medium"/>
              <a:ea typeface="Montserrat Medium"/>
              <a:cs typeface="Montserrat Medium"/>
              <a:sym typeface="Montserrat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309" name="Shape 309"/>
        <p:cNvGrpSpPr/>
        <p:nvPr/>
      </p:nvGrpSpPr>
      <p:grpSpPr>
        <a:xfrm>
          <a:off x="0" y="0"/>
          <a:ext cx="0" cy="0"/>
          <a:chOff x="0" y="0"/>
          <a:chExt cx="0" cy="0"/>
        </a:xfrm>
      </p:grpSpPr>
      <p:sp>
        <p:nvSpPr>
          <p:cNvPr id="310" name="Google Shape;310;p42"/>
          <p:cNvSpPr txBox="1"/>
          <p:nvPr>
            <p:ph type="title"/>
          </p:nvPr>
        </p:nvSpPr>
        <p:spPr>
          <a:xfrm>
            <a:off x="282450" y="909350"/>
            <a:ext cx="8579100" cy="39618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lang="en" sz="1800">
                <a:latin typeface="Montserrat"/>
                <a:ea typeface="Montserrat"/>
                <a:cs typeface="Montserrat"/>
                <a:sym typeface="Montserrat"/>
              </a:rPr>
              <a:t>In terms of expected goals, Argentina performed really well by their general play tactic and execution of goals. This can be explained by the amount of penalty kicks that Argentina received.</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rPr lang="en" sz="1800">
                <a:latin typeface="Montserrat"/>
                <a:ea typeface="Montserrat"/>
                <a:cs typeface="Montserrat"/>
                <a:sym typeface="Montserrat"/>
              </a:rPr>
              <a:t>Moreover, the </a:t>
            </a:r>
            <a:r>
              <a:rPr lang="en" sz="1800">
                <a:latin typeface="Montserrat"/>
                <a:ea typeface="Montserrat"/>
                <a:cs typeface="Montserrat"/>
                <a:sym typeface="Montserrat"/>
              </a:rPr>
              <a:t>largest</a:t>
            </a:r>
            <a:r>
              <a:rPr lang="en" sz="1800">
                <a:latin typeface="Montserrat"/>
                <a:ea typeface="Montserrat"/>
                <a:cs typeface="Montserrat"/>
                <a:sym typeface="Montserrat"/>
              </a:rPr>
              <a:t> discrepancy between total goals and expected goals were noticed in Netherlands and Portugal.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rPr lang="en" sz="1800">
                <a:latin typeface="Montserrat"/>
                <a:ea typeface="Montserrat"/>
                <a:cs typeface="Montserrat"/>
                <a:sym typeface="Montserrat"/>
              </a:rPr>
              <a:t>This means that Netherlands and Portugal both played better than their expectations.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rPr lang="en" sz="1800">
                <a:latin typeface="Montserrat"/>
                <a:ea typeface="Montserrat"/>
                <a:cs typeface="Montserrat"/>
                <a:sym typeface="Montserrat"/>
              </a:rPr>
              <a:t>Conversely, Brazil under performed where they lined up a couple good goals but could not execute them well enough. Another example of this is Germany.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latin typeface="Montserrat"/>
              <a:ea typeface="Montserrat"/>
              <a:cs typeface="Montserrat"/>
              <a:sym typeface="Montserrat"/>
            </a:endParaRPr>
          </a:p>
        </p:txBody>
      </p:sp>
      <p:sp>
        <p:nvSpPr>
          <p:cNvPr id="311" name="Google Shape;311;p42"/>
          <p:cNvSpPr txBox="1"/>
          <p:nvPr/>
        </p:nvSpPr>
        <p:spPr>
          <a:xfrm>
            <a:off x="778800" y="164450"/>
            <a:ext cx="75864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Conclusion</a:t>
            </a:r>
            <a:endParaRPr b="1" sz="3600">
              <a:solidFill>
                <a:schemeClr val="dk1"/>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315" name="Shape 315"/>
        <p:cNvGrpSpPr/>
        <p:nvPr/>
      </p:nvGrpSpPr>
      <p:grpSpPr>
        <a:xfrm>
          <a:off x="0" y="0"/>
          <a:ext cx="0" cy="0"/>
          <a:chOff x="0" y="0"/>
          <a:chExt cx="0" cy="0"/>
        </a:xfrm>
      </p:grpSpPr>
      <p:sp>
        <p:nvSpPr>
          <p:cNvPr id="316" name="Google Shape;316;p43"/>
          <p:cNvSpPr txBox="1"/>
          <p:nvPr>
            <p:ph type="title"/>
          </p:nvPr>
        </p:nvSpPr>
        <p:spPr>
          <a:xfrm>
            <a:off x="490250" y="1130325"/>
            <a:ext cx="8367900" cy="42171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0"/>
              </a:spcBef>
              <a:spcAft>
                <a:spcPts val="0"/>
              </a:spcAft>
              <a:buNone/>
            </a:pPr>
            <a:r>
              <a:rPr lang="en" sz="1800">
                <a:latin typeface="Montserrat"/>
                <a:ea typeface="Montserrat"/>
                <a:cs typeface="Montserrat"/>
                <a:sym typeface="Montserrat"/>
              </a:rPr>
              <a:t>It is noticed that Argentina and Croatia have one of the best actual passes performance. This is proved by the fact that both of the teams have pretty good midfielders. Argentina has Messi and Croatia has Modric. These players are known worldwide for their exceptional </a:t>
            </a:r>
            <a:r>
              <a:rPr lang="en" sz="1800">
                <a:latin typeface="Montserrat"/>
                <a:ea typeface="Montserrat"/>
                <a:cs typeface="Montserrat"/>
                <a:sym typeface="Montserrat"/>
              </a:rPr>
              <a:t>performance.  Spain overperformed the most as they had the largest discrepancy between successful actual and successful expected passes. This tells us that Spain played better than what the model expected them to.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rPr lang="en" sz="1800">
                <a:latin typeface="Montserrat"/>
                <a:ea typeface="Montserrat"/>
                <a:cs typeface="Montserrat"/>
                <a:sym typeface="Montserrat"/>
              </a:rPr>
              <a:t>Conversely, Costa Rica who performed the worst in terms of actual successful passes do not have good well known midfielders to make good plays and passes.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latin typeface="Montserrat"/>
              <a:ea typeface="Montserrat"/>
              <a:cs typeface="Montserrat"/>
              <a:sym typeface="Montserrat"/>
            </a:endParaRPr>
          </a:p>
          <a:p>
            <a:pPr indent="0" lvl="0" marL="0" rtl="0" algn="l">
              <a:lnSpc>
                <a:spcPct val="115000"/>
              </a:lnSpc>
              <a:spcBef>
                <a:spcPts val="0"/>
              </a:spcBef>
              <a:spcAft>
                <a:spcPts val="0"/>
              </a:spcAft>
              <a:buNone/>
            </a:pPr>
            <a:r>
              <a:t/>
            </a:r>
            <a:endParaRPr sz="1800">
              <a:latin typeface="Montserrat"/>
              <a:ea typeface="Montserrat"/>
              <a:cs typeface="Montserrat"/>
              <a:sym typeface="Montserrat"/>
            </a:endParaRPr>
          </a:p>
        </p:txBody>
      </p:sp>
      <p:sp>
        <p:nvSpPr>
          <p:cNvPr id="317" name="Google Shape;317;p43"/>
          <p:cNvSpPr txBox="1"/>
          <p:nvPr/>
        </p:nvSpPr>
        <p:spPr>
          <a:xfrm>
            <a:off x="778800" y="164450"/>
            <a:ext cx="75864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Conclusion</a:t>
            </a:r>
            <a:endParaRPr b="1" sz="3600">
              <a:solidFill>
                <a:schemeClr val="dk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321" name="Shape 321"/>
        <p:cNvGrpSpPr/>
        <p:nvPr/>
      </p:nvGrpSpPr>
      <p:grpSpPr>
        <a:xfrm>
          <a:off x="0" y="0"/>
          <a:ext cx="0" cy="0"/>
          <a:chOff x="0" y="0"/>
          <a:chExt cx="0" cy="0"/>
        </a:xfrm>
      </p:grpSpPr>
      <p:sp>
        <p:nvSpPr>
          <p:cNvPr id="322" name="Google Shape;322;p44"/>
          <p:cNvSpPr txBox="1"/>
          <p:nvPr>
            <p:ph type="title"/>
          </p:nvPr>
        </p:nvSpPr>
        <p:spPr>
          <a:xfrm>
            <a:off x="336000" y="1028900"/>
            <a:ext cx="8472000" cy="3950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1800">
                <a:latin typeface="Montserrat"/>
                <a:ea typeface="Montserrat"/>
                <a:cs typeface="Montserrat"/>
                <a:sym typeface="Montserrat"/>
              </a:rPr>
              <a:t>According to the expected successful assists model. It is evident that France and England had the best </a:t>
            </a:r>
            <a:r>
              <a:rPr lang="en" sz="1800">
                <a:latin typeface="Montserrat"/>
                <a:ea typeface="Montserrat"/>
                <a:cs typeface="Montserrat"/>
                <a:sym typeface="Montserrat"/>
              </a:rPr>
              <a:t>performance.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This is because their expected assisted goals and actual assists had the largest discrepancy indicating over performance.</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This indicates good finishing in tough positions (open play) by clinical attacking players like </a:t>
            </a:r>
            <a:r>
              <a:rPr b="1" lang="en" sz="1800">
                <a:latin typeface="Montserrat"/>
                <a:ea typeface="Montserrat"/>
                <a:cs typeface="Montserrat"/>
                <a:sym typeface="Montserrat"/>
              </a:rPr>
              <a:t>Mbappe </a:t>
            </a:r>
            <a:r>
              <a:rPr lang="en" sz="1800">
                <a:latin typeface="Montserrat"/>
                <a:ea typeface="Montserrat"/>
                <a:cs typeface="Montserrat"/>
                <a:sym typeface="Montserrat"/>
              </a:rPr>
              <a:t>for France and </a:t>
            </a:r>
            <a:r>
              <a:rPr b="1" lang="en" sz="1800">
                <a:latin typeface="Montserrat"/>
                <a:ea typeface="Montserrat"/>
                <a:cs typeface="Montserrat"/>
                <a:sym typeface="Montserrat"/>
              </a:rPr>
              <a:t>Harry Kane </a:t>
            </a:r>
            <a:r>
              <a:rPr lang="en" sz="1800">
                <a:latin typeface="Montserrat"/>
                <a:ea typeface="Montserrat"/>
                <a:cs typeface="Montserrat"/>
                <a:sym typeface="Montserrat"/>
              </a:rPr>
              <a:t>for England, which gives players assists in positions where they are expected to not get assists.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323" name="Google Shape;323;p44"/>
          <p:cNvSpPr txBox="1"/>
          <p:nvPr/>
        </p:nvSpPr>
        <p:spPr>
          <a:xfrm>
            <a:off x="778800" y="164450"/>
            <a:ext cx="75864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Conclusion</a:t>
            </a:r>
            <a:endParaRPr b="1" sz="36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73650" y="1467350"/>
            <a:ext cx="8396700" cy="2897100"/>
          </a:xfrm>
          <a:prstGeom prst="rect">
            <a:avLst/>
          </a:prstGeom>
        </p:spPr>
        <p:txBody>
          <a:bodyPr anchorCtr="0" anchor="t" bIns="91425" lIns="91425" spcFirstLastPara="1" rIns="91425" wrap="square" tIns="91425">
            <a:noAutofit/>
          </a:bodyPr>
          <a:lstStyle/>
          <a:p>
            <a:pPr indent="-228600" lvl="0" marL="457200" marR="457200" rtl="0" algn="ctr">
              <a:lnSpc>
                <a:spcPct val="115000"/>
              </a:lnSpc>
              <a:spcBef>
                <a:spcPts val="0"/>
              </a:spcBef>
              <a:spcAft>
                <a:spcPts val="0"/>
              </a:spcAft>
              <a:buClr>
                <a:schemeClr val="dk1"/>
              </a:buClr>
              <a:buSzPts val="2740"/>
              <a:buFont typeface="Montserrat Medium"/>
              <a:buNone/>
            </a:pPr>
            <a:r>
              <a:rPr i="1" lang="en" sz="2740">
                <a:latin typeface="Montserrat Medium"/>
                <a:ea typeface="Montserrat Medium"/>
                <a:cs typeface="Montserrat Medium"/>
                <a:sym typeface="Montserrat Medium"/>
              </a:rPr>
              <a:t>"How did the predicted offensive </a:t>
            </a:r>
            <a:r>
              <a:rPr i="1" lang="en" sz="2740">
                <a:latin typeface="Montserrat Medium"/>
                <a:ea typeface="Montserrat Medium"/>
                <a:cs typeface="Montserrat Medium"/>
                <a:sym typeface="Montserrat Medium"/>
              </a:rPr>
              <a:t>capabilities of teams at the 2022 FIFA World Cup correspond with their actual offensive prowess</a:t>
            </a:r>
            <a:r>
              <a:rPr i="1" lang="en" sz="2740">
                <a:latin typeface="Montserrat Medium"/>
                <a:ea typeface="Montserrat Medium"/>
                <a:cs typeface="Montserrat Medium"/>
                <a:sym typeface="Montserrat Medium"/>
              </a:rPr>
              <a:t>?"</a:t>
            </a:r>
            <a:endParaRPr i="1" sz="2740">
              <a:latin typeface="Montserrat Medium"/>
              <a:ea typeface="Montserrat Medium"/>
              <a:cs typeface="Montserrat Medium"/>
              <a:sym typeface="Montserrat Medium"/>
            </a:endParaRPr>
          </a:p>
          <a:p>
            <a:pPr indent="0" lvl="0" marL="0" marR="457200" rtl="0" algn="ctr">
              <a:lnSpc>
                <a:spcPct val="115000"/>
              </a:lnSpc>
              <a:spcBef>
                <a:spcPts val="0"/>
              </a:spcBef>
              <a:spcAft>
                <a:spcPts val="0"/>
              </a:spcAft>
              <a:buSzPts val="990"/>
              <a:buNone/>
            </a:pPr>
            <a:r>
              <a:t/>
            </a:r>
            <a:endParaRPr sz="2140">
              <a:latin typeface="Montserrat Medium"/>
              <a:ea typeface="Montserrat Medium"/>
              <a:cs typeface="Montserrat Medium"/>
              <a:sym typeface="Montserrat Medium"/>
            </a:endParaRPr>
          </a:p>
          <a:p>
            <a:pPr indent="0" lvl="0" marL="0" marR="457200" rtl="0" algn="ctr">
              <a:lnSpc>
                <a:spcPct val="115000"/>
              </a:lnSpc>
              <a:spcBef>
                <a:spcPts val="0"/>
              </a:spcBef>
              <a:spcAft>
                <a:spcPts val="0"/>
              </a:spcAft>
              <a:buSzPts val="990"/>
              <a:buNone/>
            </a:pPr>
            <a:r>
              <a:t/>
            </a:r>
            <a:endParaRPr sz="2140">
              <a:latin typeface="Montserrat Medium"/>
              <a:ea typeface="Montserrat Medium"/>
              <a:cs typeface="Montserrat Medium"/>
              <a:sym typeface="Montserrat Medium"/>
            </a:endParaRPr>
          </a:p>
          <a:p>
            <a:pPr indent="-228600" lvl="0" marL="457200" marR="38100" rtl="0" algn="l">
              <a:lnSpc>
                <a:spcPct val="90000"/>
              </a:lnSpc>
              <a:spcBef>
                <a:spcPts val="300"/>
              </a:spcBef>
              <a:spcAft>
                <a:spcPts val="0"/>
              </a:spcAft>
              <a:buClr>
                <a:schemeClr val="dk1"/>
              </a:buClr>
              <a:buSzPts val="2140"/>
              <a:buFont typeface="Montserrat Medium"/>
              <a:buNone/>
            </a:pPr>
            <a:r>
              <a:t/>
            </a:r>
            <a:endParaRPr sz="2140">
              <a:latin typeface="Montserrat Medium"/>
              <a:ea typeface="Montserrat Medium"/>
              <a:cs typeface="Montserrat Medium"/>
              <a:sym typeface="Montserrat Medium"/>
            </a:endParaRPr>
          </a:p>
          <a:p>
            <a:pPr indent="0" lvl="0" marL="0" rtl="0" algn="l">
              <a:spcBef>
                <a:spcPts val="300"/>
              </a:spcBef>
              <a:spcAft>
                <a:spcPts val="1000"/>
              </a:spcAft>
              <a:buSzPts val="990"/>
              <a:buNone/>
            </a:pPr>
            <a:r>
              <a:t/>
            </a:r>
            <a:endParaRPr sz="2860">
              <a:latin typeface="Montserrat Medium"/>
              <a:ea typeface="Montserrat Medium"/>
              <a:cs typeface="Montserrat Medium"/>
              <a:sym typeface="Montserrat Medium"/>
            </a:endParaRPr>
          </a:p>
        </p:txBody>
      </p:sp>
      <p:sp>
        <p:nvSpPr>
          <p:cNvPr id="82" name="Google Shape;82;p16"/>
          <p:cNvSpPr txBox="1"/>
          <p:nvPr/>
        </p:nvSpPr>
        <p:spPr>
          <a:xfrm>
            <a:off x="1063050" y="242500"/>
            <a:ext cx="7017900" cy="7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Research Question</a:t>
            </a:r>
            <a:endParaRPr b="1" sz="3600">
              <a:solidFill>
                <a:schemeClr val="dk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86" name="Shape 86"/>
        <p:cNvGrpSpPr/>
        <p:nvPr/>
      </p:nvGrpSpPr>
      <p:grpSpPr>
        <a:xfrm>
          <a:off x="0" y="0"/>
          <a:ext cx="0" cy="0"/>
          <a:chOff x="0" y="0"/>
          <a:chExt cx="0" cy="0"/>
        </a:xfrm>
      </p:grpSpPr>
      <p:sp>
        <p:nvSpPr>
          <p:cNvPr id="87" name="Google Shape;87;p17"/>
          <p:cNvSpPr txBox="1"/>
          <p:nvPr/>
        </p:nvSpPr>
        <p:spPr>
          <a:xfrm>
            <a:off x="939000" y="354650"/>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Dataset</a:t>
            </a:r>
            <a:endParaRPr b="1" sz="3600">
              <a:solidFill>
                <a:schemeClr val="dk1"/>
              </a:solidFill>
              <a:latin typeface="Montserrat"/>
              <a:ea typeface="Montserrat"/>
              <a:cs typeface="Montserrat"/>
              <a:sym typeface="Montserrat"/>
            </a:endParaRPr>
          </a:p>
        </p:txBody>
      </p:sp>
      <p:sp>
        <p:nvSpPr>
          <p:cNvPr id="88" name="Google Shape;88;p17"/>
          <p:cNvSpPr txBox="1"/>
          <p:nvPr>
            <p:ph type="title"/>
          </p:nvPr>
        </p:nvSpPr>
        <p:spPr>
          <a:xfrm>
            <a:off x="316650" y="1223825"/>
            <a:ext cx="79743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We used a dataset from StatsBomb, a company that provides </a:t>
            </a:r>
            <a:r>
              <a:rPr lang="en" sz="1800">
                <a:latin typeface="Montserrat Medium"/>
                <a:ea typeface="Montserrat Medium"/>
                <a:cs typeface="Montserrat Medium"/>
                <a:sym typeface="Montserrat Medium"/>
              </a:rPr>
              <a:t>proprietary</a:t>
            </a:r>
            <a:r>
              <a:rPr lang="en" sz="1800">
                <a:latin typeface="Montserrat Medium"/>
                <a:ea typeface="Montserrat Medium"/>
                <a:cs typeface="Montserrat Medium"/>
                <a:sym typeface="Montserrat Medium"/>
              </a:rPr>
              <a:t> statistics for a number of sports out there.</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We made use of event level data for the 2022 World Cup.</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Utilizing library(StatsBombR) - the company’s own package - we could seamlessly stream required data into R. </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pic>
        <p:nvPicPr>
          <p:cNvPr id="89" name="Google Shape;89;p17"/>
          <p:cNvPicPr preferRelativeResize="0"/>
          <p:nvPr/>
        </p:nvPicPr>
        <p:blipFill>
          <a:blip r:embed="rId3">
            <a:alphaModFix/>
          </a:blip>
          <a:stretch>
            <a:fillRect/>
          </a:stretch>
        </p:blipFill>
        <p:spPr>
          <a:xfrm>
            <a:off x="408975" y="4363125"/>
            <a:ext cx="7077950" cy="290875"/>
          </a:xfrm>
          <a:prstGeom prst="rect">
            <a:avLst/>
          </a:prstGeom>
          <a:noFill/>
          <a:ln>
            <a:noFill/>
          </a:ln>
        </p:spPr>
      </p:pic>
      <p:pic>
        <p:nvPicPr>
          <p:cNvPr id="90" name="Google Shape;90;p17"/>
          <p:cNvPicPr preferRelativeResize="0"/>
          <p:nvPr/>
        </p:nvPicPr>
        <p:blipFill>
          <a:blip r:embed="rId4">
            <a:alphaModFix/>
          </a:blip>
          <a:stretch>
            <a:fillRect/>
          </a:stretch>
        </p:blipFill>
        <p:spPr>
          <a:xfrm>
            <a:off x="408975" y="3099175"/>
            <a:ext cx="8031176" cy="513725"/>
          </a:xfrm>
          <a:prstGeom prst="rect">
            <a:avLst/>
          </a:prstGeom>
          <a:noFill/>
          <a:ln>
            <a:noFill/>
          </a:ln>
        </p:spPr>
      </p:pic>
      <p:pic>
        <p:nvPicPr>
          <p:cNvPr id="91" name="Google Shape;91;p17"/>
          <p:cNvPicPr preferRelativeResize="0"/>
          <p:nvPr/>
        </p:nvPicPr>
        <p:blipFill>
          <a:blip r:embed="rId5">
            <a:alphaModFix/>
          </a:blip>
          <a:stretch>
            <a:fillRect/>
          </a:stretch>
        </p:blipFill>
        <p:spPr>
          <a:xfrm>
            <a:off x="408975" y="3842575"/>
            <a:ext cx="6337362" cy="290875"/>
          </a:xfrm>
          <a:prstGeom prst="rect">
            <a:avLst/>
          </a:prstGeom>
          <a:noFill/>
          <a:ln>
            <a:noFill/>
          </a:ln>
        </p:spPr>
      </p:pic>
      <p:sp>
        <p:nvSpPr>
          <p:cNvPr id="92" name="Google Shape;92;p17"/>
          <p:cNvSpPr/>
          <p:nvPr/>
        </p:nvSpPr>
        <p:spPr>
          <a:xfrm>
            <a:off x="316650" y="3022850"/>
            <a:ext cx="8301900" cy="1778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96" name="Shape 96"/>
        <p:cNvGrpSpPr/>
        <p:nvPr/>
      </p:nvGrpSpPr>
      <p:grpSpPr>
        <a:xfrm>
          <a:off x="0" y="0"/>
          <a:ext cx="0" cy="0"/>
          <a:chOff x="0" y="0"/>
          <a:chExt cx="0" cy="0"/>
        </a:xfrm>
      </p:grpSpPr>
      <p:sp>
        <p:nvSpPr>
          <p:cNvPr id="97" name="Google Shape;97;p18"/>
          <p:cNvSpPr txBox="1"/>
          <p:nvPr/>
        </p:nvSpPr>
        <p:spPr>
          <a:xfrm>
            <a:off x="939000" y="354650"/>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Dataset</a:t>
            </a:r>
            <a:endParaRPr b="1" sz="3600">
              <a:solidFill>
                <a:schemeClr val="dk1"/>
              </a:solidFill>
              <a:latin typeface="Montserrat"/>
              <a:ea typeface="Montserrat"/>
              <a:cs typeface="Montserrat"/>
              <a:sym typeface="Montserrat"/>
            </a:endParaRPr>
          </a:p>
        </p:txBody>
      </p:sp>
      <p:sp>
        <p:nvSpPr>
          <p:cNvPr id="98" name="Google Shape;98;p18"/>
          <p:cNvSpPr txBox="1"/>
          <p:nvPr>
            <p:ph type="title"/>
          </p:nvPr>
        </p:nvSpPr>
        <p:spPr>
          <a:xfrm>
            <a:off x="316650" y="1223825"/>
            <a:ext cx="79743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The dataset contains numerous variables </a:t>
            </a:r>
            <a:r>
              <a:rPr lang="en" sz="1800">
                <a:latin typeface="Montserrat Medium"/>
                <a:ea typeface="Montserrat Medium"/>
                <a:cs typeface="Montserrat Medium"/>
                <a:sym typeface="Montserrat Medium"/>
              </a:rPr>
              <a:t>concerned</a:t>
            </a:r>
            <a:r>
              <a:rPr lang="en" sz="1800">
                <a:latin typeface="Montserrat Medium"/>
                <a:ea typeface="Montserrat Medium"/>
                <a:cs typeface="Montserrat Medium"/>
                <a:sym typeface="Montserrat Medium"/>
              </a:rPr>
              <a:t> with passing and shooting</a:t>
            </a:r>
            <a:endParaRPr sz="1800">
              <a:latin typeface="Montserrat Medium"/>
              <a:ea typeface="Montserrat Medium"/>
              <a:cs typeface="Montserrat Medium"/>
              <a:sym typeface="Montserrat Medium"/>
            </a:endParaRPr>
          </a:p>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These variables allows us to apply logistic regressions in order to determine expected successful passes, xAGs, and xGs</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pic>
        <p:nvPicPr>
          <p:cNvPr id="99" name="Google Shape;99;p18"/>
          <p:cNvPicPr preferRelativeResize="0"/>
          <p:nvPr/>
        </p:nvPicPr>
        <p:blipFill>
          <a:blip r:embed="rId3">
            <a:alphaModFix/>
          </a:blip>
          <a:stretch>
            <a:fillRect/>
          </a:stretch>
        </p:blipFill>
        <p:spPr>
          <a:xfrm>
            <a:off x="695475" y="3756699"/>
            <a:ext cx="7753049" cy="1106325"/>
          </a:xfrm>
          <a:prstGeom prst="rect">
            <a:avLst/>
          </a:prstGeom>
          <a:noFill/>
          <a:ln>
            <a:noFill/>
          </a:ln>
        </p:spPr>
      </p:pic>
      <p:sp>
        <p:nvSpPr>
          <p:cNvPr id="100" name="Google Shape;100;p18"/>
          <p:cNvSpPr/>
          <p:nvPr/>
        </p:nvSpPr>
        <p:spPr>
          <a:xfrm>
            <a:off x="343300" y="2571750"/>
            <a:ext cx="8301900" cy="238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1" name="Google Shape;101;p18"/>
          <p:cNvPicPr preferRelativeResize="0"/>
          <p:nvPr/>
        </p:nvPicPr>
        <p:blipFill>
          <a:blip r:embed="rId4">
            <a:alphaModFix/>
          </a:blip>
          <a:stretch>
            <a:fillRect/>
          </a:stretch>
        </p:blipFill>
        <p:spPr>
          <a:xfrm>
            <a:off x="2270150" y="2729775"/>
            <a:ext cx="4448175" cy="990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05" name="Shape 105"/>
        <p:cNvGrpSpPr/>
        <p:nvPr/>
      </p:nvGrpSpPr>
      <p:grpSpPr>
        <a:xfrm>
          <a:off x="0" y="0"/>
          <a:ext cx="0" cy="0"/>
          <a:chOff x="0" y="0"/>
          <a:chExt cx="0" cy="0"/>
        </a:xfrm>
      </p:grpSpPr>
      <p:sp>
        <p:nvSpPr>
          <p:cNvPr id="106" name="Google Shape;106;p19"/>
          <p:cNvSpPr txBox="1"/>
          <p:nvPr>
            <p:ph type="title"/>
          </p:nvPr>
        </p:nvSpPr>
        <p:spPr>
          <a:xfrm>
            <a:off x="58050" y="1173700"/>
            <a:ext cx="88242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What’s the point of using expected goals when we have data on total goals? </a:t>
            </a:r>
            <a:endParaRPr sz="1800">
              <a:latin typeface="Montserrat Medium"/>
              <a:ea typeface="Montserrat Medium"/>
              <a:cs typeface="Montserrat Medium"/>
              <a:sym typeface="Montserrat Medium"/>
            </a:endParaRPr>
          </a:p>
        </p:txBody>
      </p:sp>
      <p:sp>
        <p:nvSpPr>
          <p:cNvPr id="107" name="Google Shape;107;p19"/>
          <p:cNvSpPr txBox="1"/>
          <p:nvPr/>
        </p:nvSpPr>
        <p:spPr>
          <a:xfrm>
            <a:off x="939000" y="159575"/>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Goals</a:t>
            </a:r>
            <a:endParaRPr b="1" sz="3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11" name="Shape 111"/>
        <p:cNvGrpSpPr/>
        <p:nvPr/>
      </p:nvGrpSpPr>
      <p:grpSpPr>
        <a:xfrm>
          <a:off x="0" y="0"/>
          <a:ext cx="0" cy="0"/>
          <a:chOff x="0" y="0"/>
          <a:chExt cx="0" cy="0"/>
        </a:xfrm>
      </p:grpSpPr>
      <p:sp>
        <p:nvSpPr>
          <p:cNvPr id="112" name="Google Shape;112;p20"/>
          <p:cNvSpPr txBox="1"/>
          <p:nvPr>
            <p:ph type="title"/>
          </p:nvPr>
        </p:nvSpPr>
        <p:spPr>
          <a:xfrm>
            <a:off x="316650" y="1051675"/>
            <a:ext cx="8554200" cy="332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The variables we thought were important to include in our xG regression:</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shout.outcome.name: Dummy for goal/no goal </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shot.type.name: open play, free kick, or penalty</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shot.body_part.name: left foot, right foot, other</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location.x &amp; location.y</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DistToGoal &amp; AngleToGoal</a:t>
            </a:r>
            <a:endParaRPr sz="1800">
              <a:latin typeface="Montserrat Medium"/>
              <a:ea typeface="Montserrat Medium"/>
              <a:cs typeface="Montserrat Medium"/>
              <a:sym typeface="Montserrat Medium"/>
            </a:endParaRPr>
          </a:p>
          <a:p>
            <a:pPr indent="-342900" lvl="1" marL="914400" rtl="0" algn="l">
              <a:spcBef>
                <a:spcPts val="0"/>
              </a:spcBef>
              <a:spcAft>
                <a:spcPts val="0"/>
              </a:spcAft>
              <a:buSzPts val="1800"/>
              <a:buFont typeface="Montserrat Medium"/>
              <a:buChar char="○"/>
            </a:pPr>
            <a:r>
              <a:rPr lang="en" sz="1800">
                <a:latin typeface="Montserrat Medium"/>
                <a:ea typeface="Montserrat Medium"/>
                <a:cs typeface="Montserrat Medium"/>
                <a:sym typeface="Montserrat Medium"/>
              </a:rPr>
              <a:t>DefendersInCone: Number of Defenders within Angle triangle. </a:t>
            </a:r>
            <a:endParaRPr sz="1800">
              <a:latin typeface="Montserrat Medium"/>
              <a:ea typeface="Montserrat Medium"/>
              <a:cs typeface="Montserrat Medium"/>
              <a:sym typeface="Montserrat Medium"/>
            </a:endParaRPr>
          </a:p>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sp>
        <p:nvSpPr>
          <p:cNvPr id="113" name="Google Shape;113;p20"/>
          <p:cNvSpPr txBox="1"/>
          <p:nvPr/>
        </p:nvSpPr>
        <p:spPr>
          <a:xfrm>
            <a:off x="939000" y="159575"/>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Goals</a:t>
            </a:r>
            <a:endParaRPr b="1" sz="3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1431"/>
        </a:solidFill>
      </p:bgPr>
    </p:bg>
    <p:spTree>
      <p:nvGrpSpPr>
        <p:cNvPr id="117" name="Shape 117"/>
        <p:cNvGrpSpPr/>
        <p:nvPr/>
      </p:nvGrpSpPr>
      <p:grpSpPr>
        <a:xfrm>
          <a:off x="0" y="0"/>
          <a:ext cx="0" cy="0"/>
          <a:chOff x="0" y="0"/>
          <a:chExt cx="0" cy="0"/>
        </a:xfrm>
      </p:grpSpPr>
      <p:sp>
        <p:nvSpPr>
          <p:cNvPr id="118" name="Google Shape;118;p21"/>
          <p:cNvSpPr txBox="1"/>
          <p:nvPr>
            <p:ph type="title"/>
          </p:nvPr>
        </p:nvSpPr>
        <p:spPr>
          <a:xfrm>
            <a:off x="316650" y="1051675"/>
            <a:ext cx="8554200" cy="332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latin typeface="Montserrat Medium"/>
              <a:ea typeface="Montserrat Medium"/>
              <a:cs typeface="Montserrat Medium"/>
              <a:sym typeface="Montserrat Medium"/>
            </a:endParaRPr>
          </a:p>
        </p:txBody>
      </p:sp>
      <p:sp>
        <p:nvSpPr>
          <p:cNvPr id="119" name="Google Shape;119;p21"/>
          <p:cNvSpPr txBox="1"/>
          <p:nvPr/>
        </p:nvSpPr>
        <p:spPr>
          <a:xfrm>
            <a:off x="939000" y="159575"/>
            <a:ext cx="7266000" cy="68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chemeClr val="dk1"/>
                </a:solidFill>
                <a:latin typeface="Montserrat"/>
                <a:ea typeface="Montserrat"/>
                <a:cs typeface="Montserrat"/>
                <a:sym typeface="Montserrat"/>
              </a:rPr>
              <a:t>Expected Goals</a:t>
            </a:r>
            <a:endParaRPr b="1" sz="36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3600">
              <a:solidFill>
                <a:schemeClr val="dk1"/>
              </a:solidFill>
              <a:latin typeface="Montserrat"/>
              <a:ea typeface="Montserrat"/>
              <a:cs typeface="Montserrat"/>
              <a:sym typeface="Montserrat"/>
            </a:endParaRPr>
          </a:p>
        </p:txBody>
      </p:sp>
      <p:pic>
        <p:nvPicPr>
          <p:cNvPr id="120" name="Google Shape;120;p21"/>
          <p:cNvPicPr preferRelativeResize="0"/>
          <p:nvPr/>
        </p:nvPicPr>
        <p:blipFill rotWithShape="1">
          <a:blip r:embed="rId3">
            <a:alphaModFix/>
          </a:blip>
          <a:srcRect b="0" l="2350" r="-2350" t="0"/>
          <a:stretch/>
        </p:blipFill>
        <p:spPr>
          <a:xfrm>
            <a:off x="2088075" y="1169350"/>
            <a:ext cx="4712440" cy="3159300"/>
          </a:xfrm>
          <a:prstGeom prst="rect">
            <a:avLst/>
          </a:prstGeom>
          <a:noFill/>
          <a:ln>
            <a:noFill/>
          </a:ln>
        </p:spPr>
      </p:pic>
      <p:sp>
        <p:nvSpPr>
          <p:cNvPr id="121" name="Google Shape;121;p21"/>
          <p:cNvSpPr/>
          <p:nvPr/>
        </p:nvSpPr>
        <p:spPr>
          <a:xfrm>
            <a:off x="880550" y="2442975"/>
            <a:ext cx="4794600" cy="3241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